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9"/>
  </p:handoutMasterIdLst>
  <p:sldIdLst>
    <p:sldId id="466" r:id="rId2"/>
    <p:sldId id="494" r:id="rId3"/>
    <p:sldId id="495" r:id="rId4"/>
    <p:sldId id="498" r:id="rId5"/>
    <p:sldId id="496" r:id="rId6"/>
    <p:sldId id="499" r:id="rId7"/>
    <p:sldId id="497" r:id="rId8"/>
    <p:sldId id="470" r:id="rId9"/>
    <p:sldId id="472" r:id="rId10"/>
    <p:sldId id="473" r:id="rId11"/>
    <p:sldId id="474" r:id="rId12"/>
    <p:sldId id="478" r:id="rId13"/>
    <p:sldId id="492" r:id="rId14"/>
    <p:sldId id="469" r:id="rId15"/>
    <p:sldId id="471" r:id="rId16"/>
    <p:sldId id="475" r:id="rId17"/>
    <p:sldId id="480" r:id="rId18"/>
    <p:sldId id="490" r:id="rId19"/>
    <p:sldId id="476" r:id="rId20"/>
    <p:sldId id="491" r:id="rId21"/>
    <p:sldId id="477" r:id="rId22"/>
    <p:sldId id="479" r:id="rId23"/>
    <p:sldId id="424" r:id="rId24"/>
    <p:sldId id="500" r:id="rId25"/>
    <p:sldId id="425" r:id="rId26"/>
    <p:sldId id="426" r:id="rId27"/>
    <p:sldId id="493" r:id="rId28"/>
    <p:sldId id="427" r:id="rId29"/>
    <p:sldId id="481" r:id="rId30"/>
    <p:sldId id="428" r:id="rId31"/>
    <p:sldId id="483" r:id="rId32"/>
    <p:sldId id="484" r:id="rId33"/>
    <p:sldId id="488" r:id="rId34"/>
    <p:sldId id="464" r:id="rId35"/>
    <p:sldId id="459" r:id="rId36"/>
    <p:sldId id="501" r:id="rId37"/>
    <p:sldId id="486" r:id="rId38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5FA"/>
    <a:srgbClr val="FF7C80"/>
    <a:srgbClr val="660664"/>
    <a:srgbClr val="006C31"/>
    <a:srgbClr val="009A46"/>
    <a:srgbClr val="FF0101"/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33" autoAdjust="0"/>
  </p:normalViewPr>
  <p:slideViewPr>
    <p:cSldViewPr>
      <p:cViewPr>
        <p:scale>
          <a:sx n="66" d="100"/>
          <a:sy n="66" d="100"/>
        </p:scale>
        <p:origin x="-8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6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098943949500418E-2"/>
          <c:w val="1"/>
          <c:h val="0.450636405758273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5"/>
          <c:dPt>
            <c:idx val="0"/>
            <c:bubble3D val="0"/>
            <c:spPr>
              <a:solidFill>
                <a:srgbClr val="FF0101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  <c:spPr>
              <a:solidFill>
                <a:srgbClr val="009A46"/>
              </a:solidFill>
            </c:spPr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Pt>
            <c:idx val="11"/>
            <c:bubble3D val="0"/>
          </c:dPt>
          <c:dPt>
            <c:idx val="12"/>
            <c:bubble3D val="0"/>
          </c:dPt>
          <c:dPt>
            <c:idx val="13"/>
            <c:bubble3D val="0"/>
          </c:dPt>
          <c:dPt>
            <c:idx val="14"/>
            <c:bubble3D val="0"/>
          </c:dPt>
          <c:dPt>
            <c:idx val="15"/>
            <c:bubble3D val="0"/>
          </c:dPt>
          <c:dPt>
            <c:idx val="16"/>
            <c:bubble3D val="0"/>
          </c:dPt>
          <c:dPt>
            <c:idx val="17"/>
            <c:bubble3D val="0"/>
          </c:dPt>
          <c:dLbls>
            <c:dLbl>
              <c:idx val="0"/>
              <c:layout/>
              <c:numFmt formatCode="General" sourceLinked="0"/>
              <c:spPr>
                <a:noFill/>
                <a:ln>
                  <a:noFill/>
                </a:ln>
              </c:spPr>
              <c:txPr>
                <a:bodyPr/>
                <a:lstStyle/>
                <a:p>
                  <a:pPr>
                    <a:defRPr sz="1888" b="1" i="0" baseline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962964097080558E-2"/>
                  <c:y val="4.311999606148066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148149735912757E-2"/>
                  <c:y val="-1.539999859338595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7777784582483099E-3"/>
                  <c:y val="-4.003999634280348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 sz="1888" b="1" i="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1888" b="1" i="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  <a:r>
                      <a:rPr lang="en-US" b="1" i="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</a:t>
                    </a:r>
                    <a:endParaRPr lang="en-US" b="1" i="0" baseline="0">
                      <a:solidFill>
                        <a:schemeClr val="tx1"/>
                      </a:solidFill>
                    </a:endParaRP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1.5555352775329784E-2"/>
                  <c:y val="8.931999184163853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1.8148149735912781E-2"/>
                  <c:y val="-2.155999803074033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2.5925928194161113E-3"/>
                  <c:y val="2.771999746809471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88" b="1" i="0" baseline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Лист1!$A$2:$A$19</c:f>
              <c:strCache>
                <c:ptCount val="18"/>
                <c:pt idx="0">
                  <c:v>Сестринское дело</c:v>
                </c:pt>
                <c:pt idx="1">
                  <c:v>Лечебное дело</c:v>
                </c:pt>
                <c:pt idx="2">
                  <c:v>Акушерсткое дело</c:v>
                </c:pt>
                <c:pt idx="3">
                  <c:v>Ортопедическая стоматология</c:v>
                </c:pt>
                <c:pt idx="4">
                  <c:v>Лабораторная диагностика</c:v>
                </c:pt>
                <c:pt idx="5">
                  <c:v>Рентгенология</c:v>
                </c:pt>
                <c:pt idx="6">
                  <c:v>Фармация</c:v>
                </c:pt>
                <c:pt idx="7">
                  <c:v>Организация сестринского дела</c:v>
                </c:pt>
                <c:pt idx="8">
                  <c:v>Гистология</c:v>
                </c:pt>
                <c:pt idx="9">
                  <c:v>Операционное дело</c:v>
                </c:pt>
                <c:pt idx="10">
                  <c:v>Анестезиология и реаниматология</c:v>
                </c:pt>
                <c:pt idx="11">
                  <c:v>Функциональная диагностика</c:v>
                </c:pt>
                <c:pt idx="12">
                  <c:v>Физиотерапия</c:v>
                </c:pt>
                <c:pt idx="13">
                  <c:v>Медицинский массаж</c:v>
                </c:pt>
                <c:pt idx="14">
                  <c:v>Лечебная физкультура</c:v>
                </c:pt>
                <c:pt idx="15">
                  <c:v>Диетология</c:v>
                </c:pt>
                <c:pt idx="16">
                  <c:v>Медицинская статистика</c:v>
                </c:pt>
                <c:pt idx="17">
                  <c:v>Стоматология профилактическая</c:v>
                </c:pt>
              </c:strCache>
            </c:strRef>
          </c:cat>
          <c:val>
            <c:numRef>
              <c:f>Лист1!$B$2:$B$19</c:f>
              <c:numCache>
                <c:formatCode>General</c:formatCode>
                <c:ptCount val="18"/>
                <c:pt idx="0">
                  <c:v>241</c:v>
                </c:pt>
                <c:pt idx="1">
                  <c:v>7</c:v>
                </c:pt>
                <c:pt idx="2">
                  <c:v>4</c:v>
                </c:pt>
                <c:pt idx="3">
                  <c:v>4</c:v>
                </c:pt>
                <c:pt idx="4">
                  <c:v>38</c:v>
                </c:pt>
                <c:pt idx="5">
                  <c:v>16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11</c:v>
                </c:pt>
                <c:pt idx="10">
                  <c:v>15</c:v>
                </c:pt>
                <c:pt idx="11">
                  <c:v>6</c:v>
                </c:pt>
                <c:pt idx="12">
                  <c:v>11</c:v>
                </c:pt>
                <c:pt idx="13">
                  <c:v>8</c:v>
                </c:pt>
                <c:pt idx="14">
                  <c:v>3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1215">
          <a:noFill/>
        </a:ln>
      </c:spPr>
    </c:plotArea>
    <c:legend>
      <c:legendPos val="r"/>
      <c:layout>
        <c:manualLayout>
          <c:xMode val="edge"/>
          <c:yMode val="edge"/>
          <c:x val="1.0733726674411548E-2"/>
          <c:y val="0.47866543276280465"/>
          <c:w val="0.97373177830196023"/>
          <c:h val="0.50197137398712521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229" b="1" i="0" baseline="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545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C8CB63-E5AB-4C90-BB0F-B4E92BBA2049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BC27486-D3D4-47E9-9314-DA8F4B7B0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97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3060F-F822-41FA-8FE7-2712A798923E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31917-BFE9-4F83-9FB3-24038B863A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362358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305B-C1ED-4F86-8B3F-542822748847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F8BC-1E7F-4A0B-B218-168157AF3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588428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860B7-A1F2-4FFE-B421-3A3AF1BD2206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1179F-B62A-427A-934F-B03D16517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709525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64A64-E48B-4641-931D-3A9499319234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07086-8B3B-47C0-8014-01C858E7A2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838879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A68F8-0867-4091-A0BC-A249C6309C67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6ADC8-7DA8-4E3F-A6F5-8B7A054BA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45630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499BF-B3CC-4E4E-A1B1-2B78496787D3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37769-740F-4F61-B3D6-090BC958F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447821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A6B4C-CE5F-4E8A-86EE-4427792C6470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83CBA-0C0E-410C-9F42-C9BB80137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313302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302E0-A008-4ADD-B524-99D94F45E085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BE87A-40BA-4F34-B19D-6E89BC083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874360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586FF-9776-442B-A7E1-85D37F5FB2FA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0A93E-7981-4161-AFB6-D852C175B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859921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F5477-48B9-4410-927D-64A3C76A5E8D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623DB-7275-4F09-9607-CC717AD3A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899169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20FED-479C-4010-A9CC-2737885317CB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9A719-4D5E-4CE5-BBF4-BFC8C8E0F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950956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45DD48E-E0E8-43C7-A511-BA763D668496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35E592-84B6-43B1-9269-69A504896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hyperlink" Target="https://ru.wikipedia.org/wiki/%D0%9F%D0%BE%D0%BB%D0%B5%D1%81%D1%8C%D0%B5_(%D1%82%D0%B8%D0%BF_%D1%81%D1%83%D0%B4%D0%BE%D0%B2_%D0%BD%D0%B0_%D0%BF%D0%BE%D0%B4%D0%B2%D0%BE%D0%B4%D0%BD%D1%8B%D1%85_%D0%BA%D1%80%D1%8B%D0%BB%D1%8C%D1%8F%D1%85)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microsoft.com/office/2007/relationships/hdphoto" Target="../media/hdphoto3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8.jpeg"/><Relationship Id="rId7" Type="http://schemas.openxmlformats.org/officeDocument/2006/relationships/image" Target="../media/image61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7.jpeg"/><Relationship Id="rId7" Type="http://schemas.microsoft.com/office/2007/relationships/hdphoto" Target="../media/hdphoto6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11" Type="http://schemas.microsoft.com/office/2007/relationships/hdphoto" Target="../media/hdphoto8.wdp"/><Relationship Id="rId5" Type="http://schemas.openxmlformats.org/officeDocument/2006/relationships/image" Target="../media/image69.jpeg"/><Relationship Id="rId10" Type="http://schemas.openxmlformats.org/officeDocument/2006/relationships/image" Target="../media/image72.png"/><Relationship Id="rId4" Type="http://schemas.openxmlformats.org/officeDocument/2006/relationships/image" Target="../media/image68.jpeg"/><Relationship Id="rId9" Type="http://schemas.microsoft.com/office/2007/relationships/hdphoto" Target="../media/hdphoto7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81.jpeg"/><Relationship Id="rId4" Type="http://schemas.openxmlformats.org/officeDocument/2006/relationships/image" Target="../media/image78.jpeg"/><Relationship Id="rId9" Type="http://schemas.microsoft.com/office/2007/relationships/hdphoto" Target="../media/hdphoto12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2.png"/><Relationship Id="rId7" Type="http://schemas.openxmlformats.org/officeDocument/2006/relationships/image" Target="../media/image95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microsoft.com/office/2007/relationships/hdphoto" Target="../media/hdphoto14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2.jpeg"/><Relationship Id="rId7" Type="http://schemas.openxmlformats.org/officeDocument/2006/relationships/image" Target="../media/image105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microsoft.com/office/2007/relationships/hdphoto" Target="../media/hdphoto15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6.pn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12" Type="http://schemas.openxmlformats.org/officeDocument/2006/relationships/image" Target="../media/image5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jpeg"/><Relationship Id="rId11" Type="http://schemas.openxmlformats.org/officeDocument/2006/relationships/image" Target="../media/image2.jpeg"/><Relationship Id="rId5" Type="http://schemas.openxmlformats.org/officeDocument/2006/relationships/image" Target="../media/image111.jpeg"/><Relationship Id="rId10" Type="http://schemas.openxmlformats.org/officeDocument/2006/relationships/image" Target="../media/image116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275" y="1989138"/>
            <a:ext cx="53943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8" name="Picture 14" descr="C:\Users\user\Documents\Этюд\мсч-4.лог.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8025" y="153879"/>
            <a:ext cx="1489839" cy="76244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07" name="Прямоугольник 12"/>
          <p:cNvSpPr>
            <a:spLocks noChangeArrowheads="1"/>
          </p:cNvSpPr>
          <p:nvPr/>
        </p:nvSpPr>
        <p:spPr bwMode="auto">
          <a:xfrm>
            <a:off x="3506303" y="44624"/>
            <a:ext cx="55451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Бюджетное учреждение здравоохранения </a:t>
            </a:r>
          </a:p>
          <a:p>
            <a:pPr algn="ctr" eaLnBrk="1" hangingPunct="1"/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Омской области</a:t>
            </a:r>
            <a:endParaRPr lang="ru-RU" alt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alt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Медико</a:t>
            </a:r>
            <a:r>
              <a:rPr lang="en-US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санитарная </a:t>
            </a: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часть №4»</a:t>
            </a:r>
          </a:p>
        </p:txBody>
      </p:sp>
      <p:pic>
        <p:nvPicPr>
          <p:cNvPr id="20" name="Picture 16" descr="C:\Users\user\Documents\фото\DSCN2930.JPG"/>
          <p:cNvPicPr>
            <a:picLocks noChangeAspect="1" noChangeArrowheads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74" y="1159152"/>
            <a:ext cx="8970665" cy="4410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" descr="C:\Users\user\Documents\молодые специалисты\Посвящение 2018\Главная медсестра\МСЧ-4\(103).jpg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146" y="3257415"/>
            <a:ext cx="8799920" cy="362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75" y="88166"/>
            <a:ext cx="890825" cy="88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85137" y="43542"/>
            <a:ext cx="787360" cy="974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6" name="Picture 2" descr="ОПСА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70075"/>
            <a:ext cx="7143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115616" y="1844824"/>
            <a:ext cx="72008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ВМЕСТЕ МЫ  - СИЛА!</a:t>
            </a:r>
            <a:endParaRPr lang="ru-RU" altLang="ru-RU" sz="5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2" descr="C:\Users\user\Documents\ОПСА\Материалы для книги о Советах по сестринскому делу БУЗОО МСЧ №4\Данилова\1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356992"/>
            <a:ext cx="2376264" cy="3326036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5" name="Picture 3" descr="C:\Users\user\Documents\ОПСА\Материалы для книги о Советах по сестринскому делу БУЗОО МСЧ №4\Данилова\Сканировать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2698" y="3356992"/>
            <a:ext cx="2419782" cy="342126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2627784" y="3958024"/>
            <a:ext cx="388843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3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2500" dirty="0"/>
              <a:t>Данилова </a:t>
            </a:r>
            <a:endParaRPr lang="ru-RU" altLang="ru-RU" sz="2500" dirty="0" smtClean="0"/>
          </a:p>
          <a:p>
            <a:r>
              <a:rPr lang="ru-RU" altLang="ru-RU" sz="2500" dirty="0" smtClean="0"/>
              <a:t>Наталья Николаевна, </a:t>
            </a:r>
            <a:endParaRPr lang="ru-RU" altLang="ru-RU" sz="2500" dirty="0"/>
          </a:p>
          <a:p>
            <a:r>
              <a:rPr lang="ru-RU" altLang="ru-RU" sz="2500" dirty="0" smtClean="0"/>
              <a:t>операционная </a:t>
            </a:r>
          </a:p>
          <a:p>
            <a:r>
              <a:rPr lang="ru-RU" altLang="ru-RU" sz="2500" dirty="0" smtClean="0"/>
              <a:t>медицинская </a:t>
            </a:r>
            <a:r>
              <a:rPr lang="ru-RU" altLang="ru-RU" sz="2500" dirty="0"/>
              <a:t>сестра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36512" y="1222881"/>
            <a:ext cx="9144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     17 августа 2013 года на реке Иртыш в районе </a:t>
            </a:r>
            <a: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п.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Новая Станица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ЛАО г.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Омска произошло кораблекрушение, однопалубный теплоход «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  <a:hlinkClick r:id="rId4" tooltip="Полесье (тип судов на подводных крыльях)"/>
              </a:rPr>
              <a:t>Полесье-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8», столкнулся с грузовой баржей.  В результате крушения 6 человек погибли, 49 получили травмы. </a:t>
            </a:r>
          </a:p>
          <a:p>
            <a:pPr eaLnBrk="0" hangingPunct="0"/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   Операционная медицинская сестра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Н.Н. Данилова в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составе операционных бригад (сосудистых хирургов, травматологов, нейрохирургов, хирургов) сутки не выходила из операционной и участвовала в оказании неотложной оперативной помощи.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Награда получена за высокое профессиональное мастерство, оказанное при оказании медицинской помощи пострадавшим в аварии теплохода «Полесье» 17 августа 2013 </a:t>
            </a:r>
            <a: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г.</a:t>
            </a:r>
            <a:endParaRPr lang="ru-RU" sz="1600" b="1" dirty="0">
              <a:solidFill>
                <a:srgbClr val="00000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0" name="Picture 2" descr="F:\к\i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13"/>
          <p:cNvSpPr txBox="1">
            <a:spLocks noChangeArrowheads="1"/>
          </p:cNvSpPr>
          <p:nvPr/>
        </p:nvSpPr>
        <p:spPr bwMode="auto">
          <a:xfrm>
            <a:off x="1187450" y="5589588"/>
            <a:ext cx="401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2400" b="1">
              <a:latin typeface="Monotype Corsiva" pitchFamily="66" charset="0"/>
            </a:endParaRPr>
          </a:p>
        </p:txBody>
      </p:sp>
      <p:pic>
        <p:nvPicPr>
          <p:cNvPr id="8199" name="Picture 2" descr="C:\Users\user\Documents\ОПСА\Материалы для книги о Советах по сестринскому делу БУЗОО МСЧ №4\АШИХИНА И.А\Новая папка (3)\Untitled-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573" y="1268760"/>
            <a:ext cx="2757339" cy="414148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00" name="Picture 3" descr="C:\Users\user\Documents\ОПСА\Материалы для книги о Советах по сестринскому делу БУЗОО МСЧ №4\АШИХИНА И.А\Новая папка (3)\Untitled-18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6146" y="1204132"/>
            <a:ext cx="3654406" cy="5488869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0" y="5451475"/>
            <a:ext cx="517614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5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altLang="ru-RU" sz="2200" dirty="0" err="1"/>
              <a:t>Ашихина</a:t>
            </a:r>
            <a:r>
              <a:rPr lang="ru-RU" altLang="ru-RU" sz="2200" dirty="0"/>
              <a:t> Ирина </a:t>
            </a:r>
            <a:r>
              <a:rPr lang="ru-RU" altLang="ru-RU" sz="2200" dirty="0" smtClean="0"/>
              <a:t>Алексеевна,</a:t>
            </a:r>
            <a:endParaRPr lang="ru-RU" altLang="ru-RU" sz="2200" dirty="0"/>
          </a:p>
          <a:p>
            <a:pPr algn="ctr"/>
            <a:r>
              <a:rPr lang="ru-RU" altLang="ru-RU" sz="2200" dirty="0"/>
              <a:t>с</a:t>
            </a:r>
            <a:r>
              <a:rPr lang="ru-RU" altLang="ru-RU" sz="2200" dirty="0" smtClean="0"/>
              <a:t>таршая </a:t>
            </a:r>
            <a:r>
              <a:rPr lang="ru-RU" altLang="ru-RU" sz="2200" dirty="0"/>
              <a:t>медицинская сестра </a:t>
            </a:r>
          </a:p>
          <a:p>
            <a:pPr algn="ctr"/>
            <a:r>
              <a:rPr lang="ru-RU" altLang="ru-RU" sz="2200" dirty="0"/>
              <a:t>оториноларингологического отделения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0" name="Picture 2" descr="F:\к\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Box 13"/>
          <p:cNvSpPr txBox="1">
            <a:spLocks noChangeArrowheads="1"/>
          </p:cNvSpPr>
          <p:nvPr/>
        </p:nvSpPr>
        <p:spPr bwMode="auto">
          <a:xfrm>
            <a:off x="1187450" y="5589588"/>
            <a:ext cx="401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2400" b="1">
              <a:latin typeface="Monotype Corsiva" pitchFamily="66" charset="0"/>
            </a:endParaRPr>
          </a:p>
        </p:txBody>
      </p:sp>
      <p:sp>
        <p:nvSpPr>
          <p:cNvPr id="9222" name="TextBox 8"/>
          <p:cNvSpPr txBox="1">
            <a:spLocks noChangeArrowheads="1"/>
          </p:cNvSpPr>
          <p:nvPr/>
        </p:nvSpPr>
        <p:spPr bwMode="auto">
          <a:xfrm>
            <a:off x="107504" y="5705380"/>
            <a:ext cx="49688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Калашникова Елена </a:t>
            </a:r>
            <a:r>
              <a:rPr lang="ru-RU" altLang="ru-RU" dirty="0" smtClean="0"/>
              <a:t>Артуровна,</a:t>
            </a:r>
            <a:endParaRPr lang="ru-RU" altLang="ru-RU" dirty="0"/>
          </a:p>
          <a:p>
            <a:r>
              <a:rPr lang="ru-RU" altLang="ru-RU" dirty="0" smtClean="0"/>
              <a:t>старшая </a:t>
            </a:r>
            <a:r>
              <a:rPr lang="ru-RU" altLang="ru-RU" dirty="0"/>
              <a:t>медицинская сестра  стерилизационной</a:t>
            </a:r>
          </a:p>
        </p:txBody>
      </p:sp>
      <p:pic>
        <p:nvPicPr>
          <p:cNvPr id="55298" name="Picture 2" descr="C:\Users\user\Pictures\2018-06-05\Сканировать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763" y="1268412"/>
            <a:ext cx="3819717" cy="540094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299" name="Picture 3" descr="C:\Users\user\Pictures\2018-06-01\Сканировать100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101263" cy="424098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0" name="Picture 2" descr="F:\к\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Box 13"/>
          <p:cNvSpPr txBox="1">
            <a:spLocks noChangeArrowheads="1"/>
          </p:cNvSpPr>
          <p:nvPr/>
        </p:nvSpPr>
        <p:spPr bwMode="auto">
          <a:xfrm>
            <a:off x="1187450" y="5589588"/>
            <a:ext cx="401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2400" b="1">
              <a:latin typeface="Monotype Corsiva" pitchFamily="66" charset="0"/>
            </a:endParaRPr>
          </a:p>
        </p:txBody>
      </p:sp>
      <p:sp>
        <p:nvSpPr>
          <p:cNvPr id="10246" name="TextBox 8"/>
          <p:cNvSpPr txBox="1">
            <a:spLocks noChangeArrowheads="1"/>
          </p:cNvSpPr>
          <p:nvPr/>
        </p:nvSpPr>
        <p:spPr bwMode="auto">
          <a:xfrm>
            <a:off x="179512" y="5438834"/>
            <a:ext cx="485705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 err="1"/>
              <a:t>Лишенко</a:t>
            </a:r>
            <a:r>
              <a:rPr lang="ru-RU" altLang="ru-RU" dirty="0"/>
              <a:t> Наталья </a:t>
            </a:r>
            <a:r>
              <a:rPr lang="ru-RU" altLang="ru-RU" dirty="0" smtClean="0"/>
              <a:t>Николаевна, старшая </a:t>
            </a:r>
            <a:r>
              <a:rPr lang="ru-RU" altLang="ru-RU" dirty="0"/>
              <a:t>медицинская сестра физиотерапевтического отделения</a:t>
            </a:r>
          </a:p>
        </p:txBody>
      </p:sp>
      <p:pic>
        <p:nvPicPr>
          <p:cNvPr id="48130" name="Picture 2" descr="C:\Users\user\Pictures\2018-06-01\Сканировать1002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8842" y="1268760"/>
            <a:ext cx="2892328" cy="4098066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1" name="Picture 3" descr="C:\Users\user\Pictures\2018-06-18\Сканировать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6566" y="1268760"/>
            <a:ext cx="3855914" cy="544632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0" name="Picture 2" descr="F:\к\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074223"/>
            <a:ext cx="8352928" cy="105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Почетная грамота </a:t>
            </a:r>
            <a:endParaRPr lang="ru-RU" sz="3000" b="1" dirty="0" smtClean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 eaLnBrk="0" hangingPunct="0"/>
            <a:r>
              <a:rPr 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Министерства здравоохранения </a:t>
            </a:r>
            <a:r>
              <a:rPr lang="ru-RU" sz="3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РФ</a:t>
            </a:r>
            <a:endParaRPr lang="ru-RU" sz="300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450" y="5949950"/>
            <a:ext cx="7345363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pic>
        <p:nvPicPr>
          <p:cNvPr id="11273" name="Picture 2" descr="C:\Users\user\Pictures\2018-06-01\Сканировать1002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2204864"/>
            <a:ext cx="2012950" cy="28797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3" descr="C:\Users\user\Pictures\2018-06-01\Сканировать1001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247844"/>
            <a:ext cx="2035175" cy="28797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2" descr="C:\Users\user\Desktop\ОПСА на сайт 2017\p(100) - копия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620" y="2247844"/>
            <a:ext cx="2222500" cy="28797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6" name="TextBox 13"/>
          <p:cNvSpPr txBox="1">
            <a:spLocks noChangeArrowheads="1"/>
          </p:cNvSpPr>
          <p:nvPr/>
        </p:nvSpPr>
        <p:spPr bwMode="auto">
          <a:xfrm>
            <a:off x="3059832" y="5229200"/>
            <a:ext cx="295232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Громова М.Х</a:t>
            </a:r>
            <a:r>
              <a:rPr lang="ru-RU" altLang="ru-RU" dirty="0" smtClean="0"/>
              <a:t>.,</a:t>
            </a:r>
            <a:endParaRPr lang="ru-RU" altLang="ru-RU" dirty="0"/>
          </a:p>
          <a:p>
            <a:r>
              <a:rPr lang="ru-RU" altLang="ru-RU" dirty="0" smtClean="0"/>
              <a:t>главная </a:t>
            </a:r>
            <a:r>
              <a:rPr lang="ru-RU" altLang="ru-RU" dirty="0"/>
              <a:t>медицинская </a:t>
            </a:r>
          </a:p>
          <a:p>
            <a:r>
              <a:rPr lang="ru-RU" altLang="ru-RU" dirty="0"/>
              <a:t>сестра</a:t>
            </a:r>
          </a:p>
        </p:txBody>
      </p:sp>
      <p:sp>
        <p:nvSpPr>
          <p:cNvPr id="11277" name="TextBox 14"/>
          <p:cNvSpPr txBox="1">
            <a:spLocks noChangeArrowheads="1"/>
          </p:cNvSpPr>
          <p:nvPr/>
        </p:nvSpPr>
        <p:spPr bwMode="auto">
          <a:xfrm>
            <a:off x="6012160" y="5157192"/>
            <a:ext cx="3168352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 err="1"/>
              <a:t>Перешивко</a:t>
            </a:r>
            <a:r>
              <a:rPr lang="ru-RU" altLang="ru-RU" dirty="0"/>
              <a:t> Л.В</a:t>
            </a:r>
            <a:r>
              <a:rPr lang="ru-RU" altLang="ru-RU" dirty="0" smtClean="0"/>
              <a:t>., </a:t>
            </a:r>
            <a:endParaRPr lang="ru-RU" altLang="ru-RU" dirty="0"/>
          </a:p>
          <a:p>
            <a:r>
              <a:rPr lang="ru-RU" altLang="ru-RU" dirty="0"/>
              <a:t>м</a:t>
            </a:r>
            <a:r>
              <a:rPr lang="ru-RU" altLang="ru-RU" dirty="0" smtClean="0"/>
              <a:t>едицинская </a:t>
            </a:r>
            <a:r>
              <a:rPr lang="ru-RU" altLang="ru-RU" dirty="0"/>
              <a:t>сестра </a:t>
            </a:r>
          </a:p>
          <a:p>
            <a:r>
              <a:rPr lang="ru-RU" altLang="ru-RU" dirty="0"/>
              <a:t>палатная хирургического </a:t>
            </a:r>
          </a:p>
          <a:p>
            <a:r>
              <a:rPr lang="ru-RU" altLang="ru-RU" dirty="0"/>
              <a:t>отделения</a:t>
            </a:r>
          </a:p>
        </p:txBody>
      </p:sp>
      <p:sp>
        <p:nvSpPr>
          <p:cNvPr id="11278" name="TextBox 16"/>
          <p:cNvSpPr txBox="1">
            <a:spLocks noChangeArrowheads="1"/>
          </p:cNvSpPr>
          <p:nvPr/>
        </p:nvSpPr>
        <p:spPr bwMode="auto">
          <a:xfrm>
            <a:off x="35496" y="5229200"/>
            <a:ext cx="316836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Журавель В.В</a:t>
            </a:r>
            <a:r>
              <a:rPr lang="ru-RU" altLang="ru-RU" dirty="0" smtClean="0"/>
              <a:t>.,</a:t>
            </a:r>
            <a:endParaRPr lang="ru-RU" altLang="ru-RU" dirty="0"/>
          </a:p>
          <a:p>
            <a:r>
              <a:rPr lang="ru-RU" altLang="ru-RU" dirty="0" smtClean="0"/>
              <a:t>акушерка </a:t>
            </a:r>
            <a:endParaRPr lang="ru-RU" altLang="ru-RU" dirty="0"/>
          </a:p>
          <a:p>
            <a:r>
              <a:rPr lang="ru-RU" altLang="ru-RU" dirty="0"/>
              <a:t>смотрового кабинета</a:t>
            </a: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6" name="Picture 2" descr="F:\к\i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2008" y="1124744"/>
            <a:ext cx="9036496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Благодарность Министерства </a:t>
            </a:r>
            <a:r>
              <a:rPr lang="ru-RU" sz="3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здравоохранения </a:t>
            </a:r>
            <a:r>
              <a:rPr 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РФ</a:t>
            </a:r>
            <a:endParaRPr lang="ru-RU" sz="300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pic>
        <p:nvPicPr>
          <p:cNvPr id="10248" name="Picture 2" descr="C:\Users\user\Pictures\2018-06-01\Сканировать1002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2277467"/>
            <a:ext cx="2024063" cy="28797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7" name="TextBox 10"/>
          <p:cNvSpPr txBox="1">
            <a:spLocks noChangeArrowheads="1"/>
          </p:cNvSpPr>
          <p:nvPr/>
        </p:nvSpPr>
        <p:spPr bwMode="auto">
          <a:xfrm>
            <a:off x="6192688" y="5373216"/>
            <a:ext cx="298782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Лютикова </a:t>
            </a:r>
            <a:r>
              <a:rPr lang="ru-RU" altLang="ru-RU" dirty="0" smtClean="0"/>
              <a:t>Л.Н.,</a:t>
            </a:r>
            <a:endParaRPr lang="ru-RU" altLang="ru-RU" dirty="0"/>
          </a:p>
          <a:p>
            <a:r>
              <a:rPr lang="ru-RU" altLang="ru-RU" dirty="0" smtClean="0"/>
              <a:t>старшая </a:t>
            </a:r>
            <a:r>
              <a:rPr lang="ru-RU" altLang="ru-RU" dirty="0"/>
              <a:t>медсестра </a:t>
            </a:r>
          </a:p>
          <a:p>
            <a:r>
              <a:rPr lang="ru-RU" altLang="ru-RU" dirty="0"/>
              <a:t>кардиологического отделения</a:t>
            </a:r>
          </a:p>
        </p:txBody>
      </p:sp>
      <p:sp>
        <p:nvSpPr>
          <p:cNvPr id="12298" name="TextBox 11"/>
          <p:cNvSpPr txBox="1">
            <a:spLocks noChangeArrowheads="1"/>
          </p:cNvSpPr>
          <p:nvPr/>
        </p:nvSpPr>
        <p:spPr bwMode="auto">
          <a:xfrm>
            <a:off x="35497" y="5373216"/>
            <a:ext cx="32403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 err="1"/>
              <a:t>Чипизубова</a:t>
            </a:r>
            <a:r>
              <a:rPr lang="ru-RU" altLang="ru-RU" dirty="0"/>
              <a:t> </a:t>
            </a:r>
            <a:r>
              <a:rPr lang="ru-RU" altLang="ru-RU" dirty="0" smtClean="0"/>
              <a:t>Н.И.,</a:t>
            </a:r>
            <a:endParaRPr lang="ru-RU" altLang="ru-RU" dirty="0"/>
          </a:p>
          <a:p>
            <a:r>
              <a:rPr lang="ru-RU" altLang="ru-RU" dirty="0" smtClean="0"/>
              <a:t>медицинская сестра-анестезист</a:t>
            </a:r>
            <a:endParaRPr lang="ru-RU" altLang="ru-RU" dirty="0"/>
          </a:p>
        </p:txBody>
      </p:sp>
      <p:pic>
        <p:nvPicPr>
          <p:cNvPr id="11276" name="Picture 12" descr="C:\Users\user\Pictures\2018-06-01\Сканировать1002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2276872"/>
            <a:ext cx="1987550" cy="288131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300" name="TextBox 12"/>
          <p:cNvSpPr txBox="1">
            <a:spLocks noChangeArrowheads="1"/>
          </p:cNvSpPr>
          <p:nvPr/>
        </p:nvSpPr>
        <p:spPr bwMode="auto">
          <a:xfrm>
            <a:off x="3059832" y="5373216"/>
            <a:ext cx="330131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Волкова </a:t>
            </a:r>
            <a:r>
              <a:rPr lang="ru-RU" altLang="ru-RU" dirty="0" smtClean="0"/>
              <a:t>Н.А.,</a:t>
            </a:r>
            <a:endParaRPr lang="ru-RU" altLang="ru-RU" dirty="0"/>
          </a:p>
          <a:p>
            <a:r>
              <a:rPr lang="ru-RU" altLang="ru-RU" dirty="0" smtClean="0"/>
              <a:t>старшая </a:t>
            </a:r>
            <a:r>
              <a:rPr lang="ru-RU" altLang="ru-RU" dirty="0"/>
              <a:t>медсестра </a:t>
            </a:r>
          </a:p>
          <a:p>
            <a:r>
              <a:rPr lang="ru-RU" altLang="ru-RU" dirty="0"/>
              <a:t>поликлиники № 2</a:t>
            </a:r>
          </a:p>
        </p:txBody>
      </p:sp>
      <p:pic>
        <p:nvPicPr>
          <p:cNvPr id="12302" name="Picture 14" descr="C:\Users\user\Pictures\2018-08-01\Сканировать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1966912" cy="28797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5" name="Picture 2" descr="F:\к\i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750" y="1241425"/>
            <a:ext cx="8421688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sp>
        <p:nvSpPr>
          <p:cNvPr id="13320" name="Прямоугольник 10"/>
          <p:cNvSpPr>
            <a:spLocks noChangeArrowheads="1"/>
          </p:cNvSpPr>
          <p:nvPr/>
        </p:nvSpPr>
        <p:spPr bwMode="auto">
          <a:xfrm>
            <a:off x="0" y="5489356"/>
            <a:ext cx="4444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2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Гуселетова</a:t>
            </a:r>
            <a:r>
              <a:rPr lang="ru-RU" altLang="ru-RU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</a:p>
          <a:p>
            <a:pPr algn="ctr" eaLnBrk="0" hangingPunct="0"/>
            <a:r>
              <a:rPr lang="ru-RU" altLang="ru-RU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Надежда Гавриловна, </a:t>
            </a:r>
            <a:endParaRPr lang="ru-RU" altLang="ru-RU" sz="2200" b="1" dirty="0">
              <a:solidFill>
                <a:srgbClr val="00000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ctr" eaLnBrk="0" hangingPunct="0"/>
            <a:r>
              <a:rPr lang="ru-RU" altLang="ru-RU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фельдшер</a:t>
            </a:r>
            <a:endParaRPr lang="ru-RU" altLang="ru-RU" sz="2200" b="1" dirty="0">
              <a:solidFill>
                <a:srgbClr val="00000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54274" name="Picture 2" descr="C:\Users\user\Desktop\ОПСА на сайт 2017\Гуселетова Надежда Гавриловн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43" y="2420888"/>
            <a:ext cx="2344737" cy="28797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22" name="TextBox 12"/>
          <p:cNvSpPr txBox="1">
            <a:spLocks noChangeArrowheads="1"/>
          </p:cNvSpPr>
          <p:nvPr/>
        </p:nvSpPr>
        <p:spPr bwMode="auto">
          <a:xfrm>
            <a:off x="828178" y="1196752"/>
            <a:ext cx="7488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0" hangingPunct="0">
              <a:defRPr sz="3000" b="1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Почетная грамота </a:t>
            </a:r>
            <a:r>
              <a:rPr lang="ru-RU" altLang="ru-RU" dirty="0" smtClean="0"/>
              <a:t>Правительства </a:t>
            </a:r>
            <a:r>
              <a:rPr lang="ru-RU" altLang="ru-RU" dirty="0"/>
              <a:t>Омской области</a:t>
            </a:r>
          </a:p>
        </p:txBody>
      </p:sp>
      <p:pic>
        <p:nvPicPr>
          <p:cNvPr id="54275" name="Picture 3" descr="C:\Users\user\Pictures\2018-06-01\Сканировать1001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348880"/>
            <a:ext cx="1974850" cy="28797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24" name="TextBox 13"/>
          <p:cNvSpPr txBox="1">
            <a:spLocks noChangeArrowheads="1"/>
          </p:cNvSpPr>
          <p:nvPr/>
        </p:nvSpPr>
        <p:spPr bwMode="auto">
          <a:xfrm>
            <a:off x="4644008" y="5373216"/>
            <a:ext cx="443403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 err="1"/>
              <a:t>Елманова</a:t>
            </a:r>
            <a:r>
              <a:rPr lang="ru-RU" altLang="ru-RU" dirty="0"/>
              <a:t> </a:t>
            </a:r>
            <a:endParaRPr lang="ru-RU" altLang="ru-RU" dirty="0" smtClean="0"/>
          </a:p>
          <a:p>
            <a:r>
              <a:rPr lang="ru-RU" altLang="ru-RU" dirty="0" smtClean="0"/>
              <a:t>Елена Борисовна, </a:t>
            </a:r>
            <a:endParaRPr lang="ru-RU" altLang="ru-RU" dirty="0"/>
          </a:p>
          <a:p>
            <a:r>
              <a:rPr lang="ru-RU" altLang="ru-RU" dirty="0"/>
              <a:t>медсестра процедурной </a:t>
            </a:r>
          </a:p>
          <a:p>
            <a:r>
              <a:rPr lang="ru-RU" altLang="ru-RU" dirty="0"/>
              <a:t>кардиологического отделения</a:t>
            </a: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4" name="Picture 2" descr="F:\к\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020" y="1196753"/>
            <a:ext cx="91139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Почетная грамота </a:t>
            </a:r>
            <a:r>
              <a:rPr 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Министерства </a:t>
            </a:r>
            <a:r>
              <a:rPr lang="ru-RU" sz="3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здравоохранения </a:t>
            </a:r>
            <a:r>
              <a:rPr 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Омской области</a:t>
            </a:r>
            <a:endParaRPr lang="ru-RU" sz="300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pic>
        <p:nvPicPr>
          <p:cNvPr id="11" name="Picture 2" descr="C:\Users\user\Pictures\2018-06-01\Сканировать1002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596" y="2348880"/>
            <a:ext cx="1565148" cy="226132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634" name="Picture 2" descr="C:\Users\user\Pictures\2018-06-01\Сканировать1001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9287" y="2348881"/>
            <a:ext cx="1566809" cy="226132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6" name="TextBox 12"/>
          <p:cNvSpPr txBox="1">
            <a:spLocks noChangeArrowheads="1"/>
          </p:cNvSpPr>
          <p:nvPr/>
        </p:nvSpPr>
        <p:spPr bwMode="auto">
          <a:xfrm>
            <a:off x="35496" y="4725144"/>
            <a:ext cx="2808312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1900" dirty="0"/>
              <a:t>Бобровская Татьяна Александровна, старшая медицинская сестра отд. </a:t>
            </a:r>
            <a:r>
              <a:rPr lang="ru-RU" altLang="ru-RU" sz="1900" dirty="0"/>
              <a:t>лучевой диагностики </a:t>
            </a:r>
          </a:p>
        </p:txBody>
      </p:sp>
      <p:sp>
        <p:nvSpPr>
          <p:cNvPr id="14347" name="TextBox 13"/>
          <p:cNvSpPr txBox="1">
            <a:spLocks noChangeArrowheads="1"/>
          </p:cNvSpPr>
          <p:nvPr/>
        </p:nvSpPr>
        <p:spPr bwMode="auto">
          <a:xfrm>
            <a:off x="3131840" y="4746337"/>
            <a:ext cx="3096344" cy="213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19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Черкашина </a:t>
            </a:r>
            <a:endParaRPr lang="ru-RU" altLang="ru-RU" dirty="0" smtClean="0"/>
          </a:p>
          <a:p>
            <a:r>
              <a:rPr lang="ru-RU" altLang="ru-RU" dirty="0" smtClean="0"/>
              <a:t>Юлия  </a:t>
            </a:r>
            <a:r>
              <a:rPr lang="ru-RU" altLang="ru-RU" dirty="0"/>
              <a:t>Юрьевна, старшая медицинская сестра травматологического отделения поликлиники №2</a:t>
            </a:r>
          </a:p>
        </p:txBody>
      </p:sp>
      <p:sp>
        <p:nvSpPr>
          <p:cNvPr id="14348" name="TextBox 14"/>
          <p:cNvSpPr txBox="1">
            <a:spLocks noChangeArrowheads="1"/>
          </p:cNvSpPr>
          <p:nvPr/>
        </p:nvSpPr>
        <p:spPr bwMode="auto">
          <a:xfrm>
            <a:off x="6228184" y="4746337"/>
            <a:ext cx="2952303" cy="213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19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Пономарева Валентина Эдуардовна, медицинская сестра палатная </a:t>
            </a:r>
            <a:r>
              <a:rPr lang="ru-RU" altLang="ru-RU" dirty="0" err="1" smtClean="0"/>
              <a:t>оториноларингологи-ческого</a:t>
            </a:r>
            <a:r>
              <a:rPr lang="ru-RU" altLang="ru-RU" dirty="0" smtClean="0"/>
              <a:t> </a:t>
            </a:r>
            <a:r>
              <a:rPr lang="ru-RU" altLang="ru-RU" dirty="0"/>
              <a:t>отделения</a:t>
            </a:r>
          </a:p>
        </p:txBody>
      </p:sp>
      <p:sp>
        <p:nvSpPr>
          <p:cNvPr id="14349" name="TextBox 15"/>
          <p:cNvSpPr txBox="1">
            <a:spLocks noChangeArrowheads="1"/>
          </p:cNvSpPr>
          <p:nvPr/>
        </p:nvSpPr>
        <p:spPr bwMode="auto">
          <a:xfrm>
            <a:off x="7740650" y="4868863"/>
            <a:ext cx="46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3327" name="Picture 15" descr="C:\Users\user\Desktop\ОПСА на сайт 2017\DSCN292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2377346"/>
            <a:ext cx="1656532" cy="2261324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6" name="Picture 2" descr="F:\к\i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sp>
        <p:nvSpPr>
          <p:cNvPr id="15368" name="TextBox 12"/>
          <p:cNvSpPr txBox="1">
            <a:spLocks noChangeArrowheads="1"/>
          </p:cNvSpPr>
          <p:nvPr/>
        </p:nvSpPr>
        <p:spPr bwMode="auto">
          <a:xfrm>
            <a:off x="179512" y="5254168"/>
            <a:ext cx="395991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19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2000" dirty="0" err="1"/>
              <a:t>Алымова</a:t>
            </a:r>
            <a:r>
              <a:rPr lang="ru-RU" altLang="ru-RU" sz="2000" dirty="0"/>
              <a:t> </a:t>
            </a:r>
            <a:endParaRPr lang="ru-RU" altLang="ru-RU" sz="2000" dirty="0" smtClean="0"/>
          </a:p>
          <a:p>
            <a:r>
              <a:rPr lang="ru-RU" altLang="ru-RU" sz="2000" dirty="0" smtClean="0"/>
              <a:t>Виктория Владимировна,</a:t>
            </a:r>
            <a:endParaRPr lang="ru-RU" altLang="ru-RU" sz="2000" dirty="0"/>
          </a:p>
          <a:p>
            <a:r>
              <a:rPr lang="ru-RU" altLang="ru-RU" sz="2000" dirty="0" smtClean="0"/>
              <a:t>старшая </a:t>
            </a:r>
            <a:r>
              <a:rPr lang="ru-RU" altLang="ru-RU" sz="2000" dirty="0"/>
              <a:t>медсестра отделения анестезиологии и </a:t>
            </a:r>
            <a:r>
              <a:rPr lang="ru-RU" altLang="ru-RU" sz="2000" dirty="0" smtClean="0"/>
              <a:t>реанимации</a:t>
            </a:r>
            <a:endParaRPr lang="ru-RU" altLang="ru-RU" sz="2000" dirty="0"/>
          </a:p>
        </p:txBody>
      </p:sp>
      <p:sp>
        <p:nvSpPr>
          <p:cNvPr id="15369" name="TextBox 15"/>
          <p:cNvSpPr txBox="1">
            <a:spLocks noChangeArrowheads="1"/>
          </p:cNvSpPr>
          <p:nvPr/>
        </p:nvSpPr>
        <p:spPr bwMode="auto">
          <a:xfrm>
            <a:off x="7740650" y="4868863"/>
            <a:ext cx="46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6082" name="Picture 2" descr="C:\Users\user\Pictures\2018-06-14\Сканировать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2348880"/>
            <a:ext cx="1884165" cy="282624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71" name="Прямоугольник 18"/>
          <p:cNvSpPr>
            <a:spLocks noChangeArrowheads="1"/>
          </p:cNvSpPr>
          <p:nvPr/>
        </p:nvSpPr>
        <p:spPr bwMode="auto">
          <a:xfrm>
            <a:off x="4643809" y="5301208"/>
            <a:ext cx="453670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000" b="1" dirty="0" err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Чипизубова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</a:t>
            </a:r>
            <a:endParaRPr lang="ru-RU" altLang="ru-RU" sz="2000" b="1" dirty="0" smtClean="0">
              <a:solidFill>
                <a:srgbClr val="00000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ctr" eaLnBrk="0" hangingPunct="0"/>
            <a:r>
              <a:rPr lang="ru-RU" alt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Наталья 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Ивановна, </a:t>
            </a:r>
          </a:p>
          <a:p>
            <a:pPr algn="ctr" eaLnBrk="0" hangingPunct="0"/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медицинская </a:t>
            </a:r>
            <a:r>
              <a:rPr lang="ru-RU" alt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сестра-анестезист</a:t>
            </a:r>
            <a:endParaRPr lang="ru-RU" altLang="ru-RU" sz="2000" b="1" dirty="0">
              <a:solidFill>
                <a:srgbClr val="00000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15373" name="Picture 13" descr="C:\Users\user\Pictures\2018-08-01\Сканировать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0101" y="2353002"/>
            <a:ext cx="1930468" cy="282624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4" name="Picture 2" descr="F:\к\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0020" y="1196753"/>
            <a:ext cx="91139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Почетная грамота </a:t>
            </a:r>
            <a:r>
              <a:rPr 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Министерства </a:t>
            </a:r>
            <a:r>
              <a:rPr lang="ru-RU" sz="3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здравоохранения </a:t>
            </a:r>
            <a:r>
              <a:rPr 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Омской области</a:t>
            </a:r>
            <a:endParaRPr lang="ru-RU" sz="300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311836"/>
            <a:ext cx="8421688" cy="53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Благодарность Министерства 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здравоохранения 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Омской области</a:t>
            </a:r>
            <a:endParaRPr lang="ru-RU" sz="270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sp>
        <p:nvSpPr>
          <p:cNvPr id="16392" name="TextBox 12"/>
          <p:cNvSpPr txBox="1">
            <a:spLocks noChangeArrowheads="1"/>
          </p:cNvSpPr>
          <p:nvPr/>
        </p:nvSpPr>
        <p:spPr bwMode="auto">
          <a:xfrm>
            <a:off x="6468" y="2089006"/>
            <a:ext cx="9137532" cy="472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 err="1"/>
              <a:t>Жаксылыкова</a:t>
            </a:r>
            <a:r>
              <a:rPr lang="ru-RU" altLang="ru-RU" sz="1600" dirty="0"/>
              <a:t> </a:t>
            </a:r>
            <a:r>
              <a:rPr lang="ru-RU" altLang="ru-RU" sz="1600" dirty="0" err="1"/>
              <a:t>Айман</a:t>
            </a:r>
            <a:r>
              <a:rPr lang="ru-RU" altLang="ru-RU" sz="1600" dirty="0"/>
              <a:t> </a:t>
            </a:r>
            <a:r>
              <a:rPr lang="ru-RU" altLang="ru-RU" sz="1600" dirty="0" err="1"/>
              <a:t>Серикбаевна</a:t>
            </a:r>
            <a:r>
              <a:rPr lang="ru-RU" altLang="ru-RU" sz="1600" dirty="0"/>
              <a:t> , старшая медсестра отделения функциональной диагностики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/>
              <a:t>Лютикова Екатерина Александровна, лаборант КДЛ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 err="1"/>
              <a:t>Кунакбаева</a:t>
            </a:r>
            <a:r>
              <a:rPr lang="ru-RU" altLang="ru-RU" sz="1600" dirty="0"/>
              <a:t> </a:t>
            </a:r>
            <a:r>
              <a:rPr lang="ru-RU" altLang="ru-RU" sz="1600" dirty="0" err="1"/>
              <a:t>Куралай</a:t>
            </a:r>
            <a:r>
              <a:rPr lang="ru-RU" altLang="ru-RU" sz="1600" dirty="0"/>
              <a:t> </a:t>
            </a:r>
            <a:r>
              <a:rPr lang="ru-RU" altLang="ru-RU" sz="1600" dirty="0" err="1"/>
              <a:t>Галиакпаровна</a:t>
            </a:r>
            <a:r>
              <a:rPr lang="ru-RU" altLang="ru-RU" sz="1600" dirty="0"/>
              <a:t>, медицинская сестра по физиотерапии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/>
              <a:t>Волкова Наталья Анатольевна, старшая медицинская сестра поликлиники № 2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 err="1"/>
              <a:t>Копытько</a:t>
            </a:r>
            <a:r>
              <a:rPr lang="ru-RU" altLang="ru-RU" sz="1600" dirty="0"/>
              <a:t> Надежда Юрьевна, медицинская сестра палатная оториноларингологического  отд.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 err="1"/>
              <a:t>Митракова</a:t>
            </a:r>
            <a:r>
              <a:rPr lang="ru-RU" altLang="ru-RU" sz="1600" dirty="0"/>
              <a:t> Мария Сергеевна, медицинская сестра палатная оториноларингологического  отд.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/>
              <a:t>Тонина Ирина Николаевна, старшая медицинская сестра терапевтического отд. поликлиники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/>
              <a:t>Чуева </a:t>
            </a:r>
            <a:r>
              <a:rPr lang="ru-RU" altLang="ru-RU" sz="1600" dirty="0" err="1"/>
              <a:t>Курлагаин</a:t>
            </a:r>
            <a:r>
              <a:rPr lang="ru-RU" altLang="ru-RU" sz="1600" dirty="0"/>
              <a:t> </a:t>
            </a:r>
            <a:r>
              <a:rPr lang="ru-RU" altLang="ru-RU" sz="1600" dirty="0" err="1"/>
              <a:t>Зиндовна</a:t>
            </a:r>
            <a:r>
              <a:rPr lang="ru-RU" altLang="ru-RU" sz="1600" dirty="0"/>
              <a:t>, медицинская сестра палатная хирургического отделения</a:t>
            </a:r>
          </a:p>
          <a:p>
            <a:pPr marL="261938" indent="-261938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/>
              <a:t>Сологуб Елена Николаевна, медицинская сестра перевязочной травматологического отделения</a:t>
            </a:r>
          </a:p>
          <a:p>
            <a:pPr marL="449263" indent="-449263" algn="l">
              <a:spcAft>
                <a:spcPts val="600"/>
              </a:spcAft>
              <a:buFont typeface="+mj-lt"/>
              <a:buAutoNum type="arabicPeriod"/>
            </a:pPr>
            <a:r>
              <a:rPr lang="ru-RU" altLang="ru-RU" sz="1600" dirty="0" err="1"/>
              <a:t>Чертилина</a:t>
            </a:r>
            <a:r>
              <a:rPr lang="ru-RU" altLang="ru-RU" sz="1600" dirty="0"/>
              <a:t> Ольга Анатольевна, медицинская сестра палатная ортопедического </a:t>
            </a:r>
            <a:r>
              <a:rPr lang="ru-RU" altLang="ru-RU" sz="1600" dirty="0" smtClean="0"/>
              <a:t>отделения</a:t>
            </a:r>
            <a:endParaRPr lang="ru-RU" altLang="ru-RU" sz="1600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2" name="Picture 2" descr="F:\к\i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Прямоугольник 2"/>
          <p:cNvSpPr>
            <a:spLocks noChangeArrowheads="1"/>
          </p:cNvSpPr>
          <p:nvPr/>
        </p:nvSpPr>
        <p:spPr bwMode="auto">
          <a:xfrm>
            <a:off x="6443663" y="2489200"/>
            <a:ext cx="2447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2400" b="1">
              <a:solidFill>
                <a:srgbClr val="007E39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88125" y="5181600"/>
            <a:ext cx="18415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62" name="Picture 14" descr="C:\Users\user\Documents\ОПСА\Материалы для книги о Советах по сестринскому делу БУЗОО МСЧ №4\Совет медицинских сестер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0496" y="3933056"/>
            <a:ext cx="3556000" cy="216058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3" name="Picture 15" descr="C:\Users\user\Documents\ОПСА\Материалы для книги о Советах по сестринскому делу БУЗОО МСЧ №4\главная медсестра Портнягина Л.А. 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42008"/>
            <a:ext cx="2989262" cy="215900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3563888" y="1331183"/>
            <a:ext cx="550810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ru-RU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 </a:t>
            </a:r>
            <a:r>
              <a:rPr lang="ru-RU" b="1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целях  усовершенствования    организации  труда, повышения  квалификации   и  престижа  сестринского  </a:t>
            </a:r>
            <a:r>
              <a:rPr lang="ru-RU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персонала</a:t>
            </a:r>
            <a:r>
              <a:rPr lang="ru-RU" b="1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, улучшения   качества  оказания  лечебно-профилактической  помощи населению  13 марта 1975г. Приказом главного врача МСЧ </a:t>
            </a:r>
            <a:r>
              <a:rPr lang="ru-RU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№4  </a:t>
            </a:r>
            <a:r>
              <a:rPr lang="ru-RU" b="1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был создан Совет </a:t>
            </a:r>
            <a:r>
              <a:rPr lang="ru-RU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медицинских сестер.   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64" name="Picture 16" descr="C:\Users\user\Documents\ОПСА\Материалы для книги о Советах по сестринскому делу БУЗОО МСЧ №4\Главная медсестра Портнягина Л.А. и старшая медсестра Вент В.Н.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06" y="3641998"/>
            <a:ext cx="2341562" cy="302736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98" name="TextBox 22"/>
          <p:cNvSpPr txBox="1">
            <a:spLocks noChangeArrowheads="1"/>
          </p:cNvSpPr>
          <p:nvPr/>
        </p:nvSpPr>
        <p:spPr bwMode="auto">
          <a:xfrm>
            <a:off x="2555305" y="4000996"/>
            <a:ext cx="309681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Инициатором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создания Совета </a:t>
            </a:r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была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главная медицинская сестра больницы Портнягина Людмила Андриановна, </a:t>
            </a:r>
          </a:p>
          <a:p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которая и являлась председателем Совета </a:t>
            </a:r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с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1975 по 1997 год. </a:t>
            </a:r>
            <a:endParaRPr lang="ru-RU" altLang="ru-RU" dirty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7" y="-27384"/>
            <a:ext cx="89646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История развития </a:t>
            </a:r>
            <a:endParaRPr lang="ru-RU" sz="3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Совета </a:t>
            </a: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сестринскому делу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42806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sp>
        <p:nvSpPr>
          <p:cNvPr id="17416" name="TextBox 12"/>
          <p:cNvSpPr txBox="1">
            <a:spLocks noChangeArrowheads="1"/>
          </p:cNvSpPr>
          <p:nvPr/>
        </p:nvSpPr>
        <p:spPr bwMode="auto">
          <a:xfrm>
            <a:off x="41721" y="2060848"/>
            <a:ext cx="8994775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261938" indent="-261938" eaLnBrk="0" hangingPunct="0">
              <a:spcAft>
                <a:spcPts val="600"/>
              </a:spcAft>
              <a:buFont typeface="+mj-lt"/>
              <a:buAutoNum type="arabicPeriod"/>
              <a:defRPr sz="16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>
              <a:spcAft>
                <a:spcPts val="1800"/>
              </a:spcAft>
              <a:buFont typeface="+mj-lt"/>
              <a:buAutoNum type="arabicPeriod" startAt="11"/>
            </a:pPr>
            <a:r>
              <a:rPr lang="ru-RU" altLang="ru-RU" sz="1800" dirty="0" smtClean="0"/>
              <a:t>Сульженко </a:t>
            </a:r>
            <a:r>
              <a:rPr lang="ru-RU" altLang="ru-RU" sz="1800" dirty="0"/>
              <a:t>Марина Васильевна, медицинская сестра палатная ПРИТ неврологического отд.</a:t>
            </a:r>
          </a:p>
          <a:p>
            <a:pPr>
              <a:spcAft>
                <a:spcPts val="1800"/>
              </a:spcAft>
              <a:buFont typeface="+mj-lt"/>
              <a:buAutoNum type="arabicPeriod" startAt="11"/>
            </a:pPr>
            <a:r>
              <a:rPr lang="ru-RU" altLang="ru-RU" sz="1800" dirty="0" err="1" smtClean="0"/>
              <a:t>Демчук</a:t>
            </a:r>
            <a:r>
              <a:rPr lang="ru-RU" altLang="ru-RU" sz="1800" dirty="0" smtClean="0"/>
              <a:t> </a:t>
            </a:r>
            <a:r>
              <a:rPr lang="ru-RU" altLang="ru-RU" sz="1800" dirty="0"/>
              <a:t>Елена Владимировна, старшая медицинская сестра регистратуры поликлиники №2 </a:t>
            </a:r>
          </a:p>
          <a:p>
            <a:pPr>
              <a:spcAft>
                <a:spcPts val="1800"/>
              </a:spcAft>
              <a:buFont typeface="+mj-lt"/>
              <a:buAutoNum type="arabicPeriod" startAt="11"/>
            </a:pPr>
            <a:r>
              <a:rPr lang="ru-RU" altLang="ru-RU" sz="1800" dirty="0" err="1" smtClean="0"/>
              <a:t>Гайдюченко</a:t>
            </a:r>
            <a:r>
              <a:rPr lang="ru-RU" altLang="ru-RU" sz="1800" dirty="0" smtClean="0"/>
              <a:t> </a:t>
            </a:r>
            <a:r>
              <a:rPr lang="ru-RU" altLang="ru-RU" sz="1800" dirty="0"/>
              <a:t>Виктория Анатольевна, старшая медицинская сестра дневного стационара</a:t>
            </a:r>
          </a:p>
          <a:p>
            <a:pPr>
              <a:spcAft>
                <a:spcPts val="1800"/>
              </a:spcAft>
              <a:buFont typeface="+mj-lt"/>
              <a:buAutoNum type="arabicPeriod" startAt="11"/>
            </a:pPr>
            <a:r>
              <a:rPr lang="ru-RU" altLang="ru-RU" sz="1800" dirty="0" err="1" smtClean="0"/>
              <a:t>Искакова</a:t>
            </a:r>
            <a:r>
              <a:rPr lang="ru-RU" altLang="ru-RU" sz="1800" dirty="0" smtClean="0"/>
              <a:t> </a:t>
            </a:r>
            <a:r>
              <a:rPr lang="ru-RU" altLang="ru-RU" sz="1800" dirty="0"/>
              <a:t>Динара </a:t>
            </a:r>
            <a:r>
              <a:rPr lang="ru-RU" altLang="ru-RU" sz="1800" dirty="0" err="1"/>
              <a:t>Шайзадиновна</a:t>
            </a:r>
            <a:r>
              <a:rPr lang="ru-RU" altLang="ru-RU" sz="1800" dirty="0"/>
              <a:t>, медицинская сестра – анестезист</a:t>
            </a:r>
          </a:p>
          <a:p>
            <a:pPr>
              <a:spcAft>
                <a:spcPts val="1800"/>
              </a:spcAft>
              <a:buFont typeface="+mj-lt"/>
              <a:buAutoNum type="arabicPeriod" startAt="11"/>
            </a:pPr>
            <a:r>
              <a:rPr lang="ru-RU" altLang="ru-RU" sz="1800" dirty="0" smtClean="0"/>
              <a:t>Мусин </a:t>
            </a:r>
            <a:r>
              <a:rPr lang="ru-RU" altLang="ru-RU" sz="1800" dirty="0" err="1"/>
              <a:t>Ильяз</a:t>
            </a:r>
            <a:r>
              <a:rPr lang="ru-RU" altLang="ru-RU" sz="1800" dirty="0"/>
              <a:t> </a:t>
            </a:r>
            <a:r>
              <a:rPr lang="ru-RU" altLang="ru-RU" sz="1800" dirty="0" err="1"/>
              <a:t>Батырбекович</a:t>
            </a:r>
            <a:r>
              <a:rPr lang="ru-RU" altLang="ru-RU" sz="1800" dirty="0"/>
              <a:t>, медицинский брат приемного отделения</a:t>
            </a:r>
          </a:p>
          <a:p>
            <a:pPr>
              <a:spcAft>
                <a:spcPts val="1800"/>
              </a:spcAft>
              <a:buFont typeface="+mj-lt"/>
              <a:buAutoNum type="arabicPeriod" startAt="11"/>
            </a:pPr>
            <a:r>
              <a:rPr lang="ru-RU" altLang="ru-RU" sz="1800" dirty="0" smtClean="0"/>
              <a:t>Рогозина </a:t>
            </a:r>
            <a:r>
              <a:rPr lang="ru-RU" altLang="ru-RU" sz="1800" dirty="0"/>
              <a:t>Татьяна Федоровна, старшая медицинская сестра Центра здоровья</a:t>
            </a:r>
          </a:p>
          <a:p>
            <a:pPr>
              <a:spcAft>
                <a:spcPts val="1800"/>
              </a:spcAft>
              <a:buFont typeface="+mj-lt"/>
              <a:buAutoNum type="arabicPeriod" startAt="11"/>
            </a:pPr>
            <a:r>
              <a:rPr lang="ru-RU" altLang="ru-RU" sz="1800" dirty="0" smtClean="0"/>
              <a:t>Остапчук </a:t>
            </a:r>
            <a:r>
              <a:rPr lang="ru-RU" altLang="ru-RU" sz="1800" dirty="0"/>
              <a:t>Лилия Валентиновна, старшая медицинская сестра операционного блока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2" name="Picture 2" descr="F:\к\i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23528" y="1311836"/>
            <a:ext cx="8421688" cy="53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Благодарность Министерства 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здравоохранения 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Омской области</a:t>
            </a:r>
            <a:endParaRPr lang="ru-RU" sz="270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sp>
        <p:nvSpPr>
          <p:cNvPr id="18440" name="TextBox 10"/>
          <p:cNvSpPr txBox="1">
            <a:spLocks noChangeArrowheads="1"/>
          </p:cNvSpPr>
          <p:nvPr/>
        </p:nvSpPr>
        <p:spPr bwMode="auto">
          <a:xfrm>
            <a:off x="539552" y="1196752"/>
            <a:ext cx="821763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0" hangingPunct="0">
              <a:defRPr sz="2700" b="1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Почетная грамота  Омского городского Совета</a:t>
            </a:r>
          </a:p>
        </p:txBody>
      </p:sp>
      <p:sp>
        <p:nvSpPr>
          <p:cNvPr id="18441" name="TextBox 11"/>
          <p:cNvSpPr txBox="1">
            <a:spLocks noChangeArrowheads="1"/>
          </p:cNvSpPr>
          <p:nvPr/>
        </p:nvSpPr>
        <p:spPr bwMode="auto">
          <a:xfrm>
            <a:off x="107504" y="1916832"/>
            <a:ext cx="8856662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261938" indent="-261938" eaLnBrk="0" hangingPunct="0">
              <a:spcAft>
                <a:spcPts val="600"/>
              </a:spcAft>
              <a:buFont typeface="+mj-lt"/>
              <a:buAutoNum type="arabicPeriod"/>
              <a:defRPr sz="16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>
              <a:spcAft>
                <a:spcPts val="1800"/>
              </a:spcAft>
            </a:pPr>
            <a:r>
              <a:rPr lang="ru-RU" altLang="ru-RU" sz="1800" dirty="0"/>
              <a:t>Александрова  Любовь Петровна, медицинская сестра палатная хирургического отделения</a:t>
            </a:r>
          </a:p>
          <a:p>
            <a:pPr>
              <a:spcAft>
                <a:spcPts val="1800"/>
              </a:spcAft>
            </a:pPr>
            <a:r>
              <a:rPr lang="ru-RU" altLang="ru-RU" sz="1800" dirty="0"/>
              <a:t>Березовская Лилия Степановна, медицинская сестра перевязочной оториноларингологического отделения</a:t>
            </a:r>
          </a:p>
          <a:p>
            <a:pPr>
              <a:spcAft>
                <a:spcPts val="1800"/>
              </a:spcAft>
            </a:pPr>
            <a:r>
              <a:rPr lang="ru-RU" altLang="ru-RU" sz="1800" dirty="0"/>
              <a:t>Тонина Ирина Николаевна, старшая медицинская сестра терапевтического отделения поликлиники</a:t>
            </a:r>
          </a:p>
          <a:p>
            <a:pPr>
              <a:spcAft>
                <a:spcPts val="1800"/>
              </a:spcAft>
            </a:pPr>
            <a:r>
              <a:rPr lang="ru-RU" altLang="ru-RU" sz="1800" dirty="0"/>
              <a:t>Белова Светлана Васильевна, медицинская сестра палатная кардиологического отделения</a:t>
            </a:r>
          </a:p>
          <a:p>
            <a:pPr>
              <a:spcAft>
                <a:spcPts val="1800"/>
              </a:spcAft>
            </a:pPr>
            <a:r>
              <a:rPr lang="ru-RU" altLang="ru-RU" sz="1800" dirty="0"/>
              <a:t>Калашникова Елена Артуровна, старшая медицинская сестра ЦСО</a:t>
            </a:r>
          </a:p>
          <a:p>
            <a:pPr>
              <a:spcAft>
                <a:spcPts val="1800"/>
              </a:spcAft>
            </a:pPr>
            <a:r>
              <a:rPr lang="ru-RU" altLang="ru-RU" sz="1800" dirty="0"/>
              <a:t>Паращук  Зоя Евгеньевна , медицинская сестра стерилизационной</a:t>
            </a:r>
          </a:p>
          <a:p>
            <a:pPr>
              <a:spcAft>
                <a:spcPts val="1800"/>
              </a:spcAft>
            </a:pPr>
            <a:r>
              <a:rPr lang="ru-RU" altLang="ru-RU" sz="1800" dirty="0"/>
              <a:t>Гавриленко Татьяна Петровна, медицинская сестра </a:t>
            </a:r>
            <a:r>
              <a:rPr lang="ru-RU" altLang="ru-RU" sz="1800" dirty="0" smtClean="0"/>
              <a:t>перевязочной оториноларингологического отделения</a:t>
            </a:r>
            <a:endParaRPr lang="ru-RU" altLang="ru-RU" sz="1800" dirty="0"/>
          </a:p>
        </p:txBody>
      </p:sp>
      <p:pic>
        <p:nvPicPr>
          <p:cNvPr id="15370" name="Picture 10" descr="C:\Users\user\Pictures\2018-06-06\Сканировать100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3163" y="3212976"/>
            <a:ext cx="1099317" cy="1543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2" name="Picture 2" descr="F:\к\i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7088" y="2924175"/>
            <a:ext cx="28575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</a:p>
        </p:txBody>
      </p:sp>
      <p:sp>
        <p:nvSpPr>
          <p:cNvPr id="19464" name="TextBox 10"/>
          <p:cNvSpPr txBox="1">
            <a:spLocks noChangeArrowheads="1"/>
          </p:cNvSpPr>
          <p:nvPr/>
        </p:nvSpPr>
        <p:spPr bwMode="auto">
          <a:xfrm>
            <a:off x="-36512" y="1196752"/>
            <a:ext cx="928903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0" hangingPunct="0">
              <a:defRPr sz="2700" b="1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altLang="ru-RU" sz="2500" dirty="0"/>
              <a:t>Благодарственное письмо Омского городского Совета</a:t>
            </a:r>
          </a:p>
        </p:txBody>
      </p:sp>
      <p:sp>
        <p:nvSpPr>
          <p:cNvPr id="19465" name="TextBox 11"/>
          <p:cNvSpPr txBox="1">
            <a:spLocks noChangeArrowheads="1"/>
          </p:cNvSpPr>
          <p:nvPr/>
        </p:nvSpPr>
        <p:spPr bwMode="auto">
          <a:xfrm>
            <a:off x="35818" y="1873562"/>
            <a:ext cx="9108182" cy="493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261938" indent="-261938" eaLnBrk="0" hangingPunct="0">
              <a:spcAft>
                <a:spcPts val="1800"/>
              </a:spcAft>
              <a:buFont typeface="+mj-lt"/>
              <a:buAutoNum type="arabicPeriod"/>
              <a:defRPr sz="18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>
              <a:spcAft>
                <a:spcPts val="1200"/>
              </a:spcAft>
            </a:pPr>
            <a:r>
              <a:rPr lang="ru-RU" altLang="ru-RU" sz="1500" dirty="0"/>
              <a:t>Егорова Татьяна Сергеевна, старшая медсестра поликлиники</a:t>
            </a:r>
          </a:p>
          <a:p>
            <a:pPr>
              <a:spcAft>
                <a:spcPts val="1200"/>
              </a:spcAft>
            </a:pPr>
            <a:r>
              <a:rPr lang="ru-RU" altLang="ru-RU" sz="1500" dirty="0" err="1"/>
              <a:t>Муканова</a:t>
            </a:r>
            <a:r>
              <a:rPr lang="ru-RU" altLang="ru-RU" sz="1500" dirty="0"/>
              <a:t> Балхаш </a:t>
            </a:r>
            <a:r>
              <a:rPr lang="ru-RU" altLang="ru-RU" sz="1500" dirty="0" err="1"/>
              <a:t>Токбалатовна</a:t>
            </a:r>
            <a:r>
              <a:rPr lang="ru-RU" altLang="ru-RU" sz="1500" dirty="0"/>
              <a:t>, медицинская сестра процедурной </a:t>
            </a:r>
            <a:r>
              <a:rPr lang="ru-RU" altLang="ru-RU" sz="1500" dirty="0" smtClean="0"/>
              <a:t>   травматологического </a:t>
            </a:r>
            <a:r>
              <a:rPr lang="ru-RU" altLang="ru-RU" sz="1500" dirty="0"/>
              <a:t>отд.</a:t>
            </a:r>
          </a:p>
          <a:p>
            <a:pPr>
              <a:spcAft>
                <a:spcPts val="1200"/>
              </a:spcAft>
            </a:pPr>
            <a:r>
              <a:rPr lang="ru-RU" altLang="ru-RU" sz="1500" dirty="0"/>
              <a:t>Исакова </a:t>
            </a:r>
            <a:r>
              <a:rPr lang="ru-RU" altLang="ru-RU" sz="1500" dirty="0" err="1"/>
              <a:t>Зулкия</a:t>
            </a:r>
            <a:r>
              <a:rPr lang="ru-RU" altLang="ru-RU" sz="1500" dirty="0"/>
              <a:t> </a:t>
            </a:r>
            <a:r>
              <a:rPr lang="ru-RU" altLang="ru-RU" sz="1500" dirty="0" err="1"/>
              <a:t>Зиноловна</a:t>
            </a:r>
            <a:r>
              <a:rPr lang="ru-RU" altLang="ru-RU" sz="1500" dirty="0"/>
              <a:t>, медицинская сестра участковая </a:t>
            </a:r>
            <a:r>
              <a:rPr lang="ru-RU" altLang="ru-RU" sz="1500" dirty="0" smtClean="0"/>
              <a:t>                              </a:t>
            </a:r>
            <a:r>
              <a:rPr lang="ru-RU" altLang="ru-RU" sz="1500" dirty="0"/>
              <a:t>терапевтического отделения поликлиники</a:t>
            </a:r>
          </a:p>
          <a:p>
            <a:pPr>
              <a:spcAft>
                <a:spcPts val="1200"/>
              </a:spcAft>
            </a:pPr>
            <a:r>
              <a:rPr lang="ru-RU" altLang="ru-RU" sz="1500" dirty="0"/>
              <a:t>Лебедева Светлана Александровна, медицинская сестра процедурной поликлиники</a:t>
            </a:r>
          </a:p>
          <a:p>
            <a:pPr>
              <a:spcAft>
                <a:spcPts val="1200"/>
              </a:spcAft>
            </a:pPr>
            <a:r>
              <a:rPr lang="ru-RU" altLang="ru-RU" sz="1500" dirty="0" err="1"/>
              <a:t>Жмодик</a:t>
            </a:r>
            <a:r>
              <a:rPr lang="ru-RU" altLang="ru-RU" sz="1500" dirty="0"/>
              <a:t> Лариса Витальевна, медицинская сестра  врача – офтальмолога поликлиники</a:t>
            </a:r>
          </a:p>
          <a:p>
            <a:pPr>
              <a:spcAft>
                <a:spcPts val="1200"/>
              </a:spcAft>
            </a:pPr>
            <a:r>
              <a:rPr lang="ru-RU" altLang="ru-RU" sz="1500" dirty="0"/>
              <a:t>Шатова Мария Николаевна, медицинская сестра перевязочной ортопедического отделения</a:t>
            </a:r>
          </a:p>
          <a:p>
            <a:pPr>
              <a:spcAft>
                <a:spcPts val="1200"/>
              </a:spcAft>
            </a:pPr>
            <a:r>
              <a:rPr lang="ru-RU" altLang="ru-RU" sz="1500" dirty="0"/>
              <a:t>Коноваленко Татьяна Ивановна, медицинская сестра палатная </a:t>
            </a:r>
            <a:r>
              <a:rPr lang="ru-RU" altLang="ru-RU" sz="1500" dirty="0" smtClean="0"/>
              <a:t>  кардиологического </a:t>
            </a:r>
            <a:r>
              <a:rPr lang="ru-RU" altLang="ru-RU" sz="1500" dirty="0"/>
              <a:t>отделения</a:t>
            </a:r>
          </a:p>
          <a:p>
            <a:pPr>
              <a:spcAft>
                <a:spcPts val="1200"/>
              </a:spcAft>
            </a:pPr>
            <a:r>
              <a:rPr lang="ru-RU" altLang="ru-RU" sz="1500" dirty="0" smtClean="0"/>
              <a:t>Мелешко </a:t>
            </a:r>
            <a:r>
              <a:rPr lang="ru-RU" altLang="ru-RU" sz="1500" dirty="0" err="1"/>
              <a:t>Зухра</a:t>
            </a:r>
            <a:r>
              <a:rPr lang="ru-RU" altLang="ru-RU" sz="1500" dirty="0"/>
              <a:t> </a:t>
            </a:r>
            <a:r>
              <a:rPr lang="ru-RU" altLang="ru-RU" sz="1500" dirty="0" err="1"/>
              <a:t>Фаязовна</a:t>
            </a:r>
            <a:r>
              <a:rPr lang="ru-RU" altLang="ru-RU" sz="1500" dirty="0"/>
              <a:t>, медицинская сестра палатная </a:t>
            </a:r>
            <a:r>
              <a:rPr lang="ru-RU" altLang="ru-RU" sz="1500" dirty="0" smtClean="0"/>
              <a:t> травматологического </a:t>
            </a:r>
            <a:r>
              <a:rPr lang="ru-RU" altLang="ru-RU" sz="1500" dirty="0"/>
              <a:t>отделения</a:t>
            </a:r>
          </a:p>
          <a:p>
            <a:pPr>
              <a:spcAft>
                <a:spcPts val="1200"/>
              </a:spcAft>
            </a:pPr>
            <a:r>
              <a:rPr lang="ru-RU" altLang="ru-RU" sz="1500" dirty="0" err="1" smtClean="0"/>
              <a:t>Святченко</a:t>
            </a:r>
            <a:r>
              <a:rPr lang="ru-RU" altLang="ru-RU" sz="1500" dirty="0" smtClean="0"/>
              <a:t> </a:t>
            </a:r>
            <a:r>
              <a:rPr lang="ru-RU" altLang="ru-RU" sz="1500" dirty="0"/>
              <a:t>Юлия Сергеевна, медицинская сестра участковая  поликлиники</a:t>
            </a:r>
          </a:p>
          <a:p>
            <a:pPr>
              <a:spcAft>
                <a:spcPts val="1200"/>
              </a:spcAft>
            </a:pPr>
            <a:r>
              <a:rPr lang="ru-RU" altLang="ru-RU" sz="1500" dirty="0" smtClean="0"/>
              <a:t>Черкашина </a:t>
            </a:r>
            <a:r>
              <a:rPr lang="ru-RU" altLang="ru-RU" sz="1500" dirty="0"/>
              <a:t>Юлия Юрьевна, старшая медицинская </a:t>
            </a:r>
            <a:r>
              <a:rPr lang="ru-RU" altLang="ru-RU" sz="1500" dirty="0" smtClean="0"/>
              <a:t>сестра травматологического </a:t>
            </a:r>
            <a:r>
              <a:rPr lang="ru-RU" altLang="ru-RU" sz="1500" dirty="0"/>
              <a:t>отделения поликлиники №2 </a:t>
            </a:r>
          </a:p>
        </p:txBody>
      </p:sp>
      <p:pic>
        <p:nvPicPr>
          <p:cNvPr id="16394" name="Picture 10" descr="C:\Users\user\Pictures\2018-06-06\Сканировать1000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1643314"/>
            <a:ext cx="1296144" cy="1832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2" name="Picture 2" descr="F:\к\i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Прямоугольник 9"/>
          <p:cNvSpPr>
            <a:spLocks noChangeArrowheads="1"/>
          </p:cNvSpPr>
          <p:nvPr/>
        </p:nvSpPr>
        <p:spPr bwMode="auto">
          <a:xfrm>
            <a:off x="-4912" y="44624"/>
            <a:ext cx="911341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Ежегодные собрания 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членами Ассоциации </a:t>
            </a:r>
          </a:p>
          <a:p>
            <a:pPr algn="ctr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итогам работы ОПСА за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7" name="Picture 7" descr="C:\Users\user\Documents\молодые специалисты\Посвящение 2018\МСЧ-4\(3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8024" y="3933056"/>
            <a:ext cx="4097953" cy="2731164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8" name="Picture 8" descr="C:\Users\user\Documents\ОПСА\Собрание ОПСА 2017\IMG_4144-01-03-17-09-57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4120" y="3861048"/>
            <a:ext cx="3728318" cy="279562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9" name="Picture 9" descr="C:\Users\user\Documents\молодые специалисты\Посвящение 2015\12.05.2015 День мед. сестры\DSCF848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298798"/>
            <a:ext cx="3748248" cy="227421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0" name="Picture 10" descr="C:\Users\user\Documents\молодые специалисты\Посвящение 2014\посвящение в профессию 12,05,14\DSC0202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4099207" cy="227421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>
            <a:spLocks noChangeArrowheads="1"/>
          </p:cNvSpPr>
          <p:nvPr/>
        </p:nvSpPr>
        <p:spPr bwMode="auto">
          <a:xfrm>
            <a:off x="-4912" y="241484"/>
            <a:ext cx="91134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Международный день медицинской сестры</a:t>
            </a:r>
            <a:endParaRPr lang="ru-RU" alt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F:\Загрузки\МСЧ № 4 - открыть страничку\4. Международный день медицинской сестры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7848872" cy="5234216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42935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147" y="159604"/>
            <a:ext cx="85693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</a:t>
            </a:r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мероприятиях </a:t>
            </a:r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ОПСА</a:t>
            </a:r>
            <a:endParaRPr lang="ru-RU" altLang="ru-RU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86" name="Picture 15" descr="C:\Users\user\Desktop\rabota-konferencii-7-pr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891" y="1772791"/>
            <a:ext cx="2701925" cy="18002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6" descr="C:\Users\user\Desktop\vystuplenie-s-v-tihonova-predsedatelya-specializirovannoy-sekcii-opsa-sd-v-reabilitacii-k-b-n-prev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890" y="4398356"/>
            <a:ext cx="2738289" cy="18964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12" descr="C:\Users\user\Desktop\IMG_5376-12-01-18-11-4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25442" y="1774378"/>
            <a:ext cx="2961507" cy="179863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9" descr="C:\Users\user\Desktop\IMG_393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25443" y="4398381"/>
            <a:ext cx="2967037" cy="18964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3" descr="C:\Users\user\Documents\папка главной\мероприятия 2016\IMG_20160426_124627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9732" y="4398356"/>
            <a:ext cx="2297113" cy="1910964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2" descr="C:\Users\user\Documents\папка главной\мероприятия 2015\семинар\2012-07-28-713.jpg"/>
          <p:cNvPicPr>
            <a:picLocks noChangeAspect="1" noChangeArrowheads="1"/>
          </p:cNvPicPr>
          <p:nvPr/>
        </p:nvPicPr>
        <p:blipFill>
          <a:blip r:embed="rId8" cstate="screen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0370" y="1750208"/>
            <a:ext cx="2276475" cy="1800225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:\IMG_122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44" y="1412776"/>
            <a:ext cx="3205141" cy="2619623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6" descr="H:\IMG_109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64715" y="1412776"/>
            <a:ext cx="3999773" cy="2617723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C:\Users\user\Documents\папка главной\мероприятия 2015\семинар\IMG_029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4293096"/>
            <a:ext cx="2808312" cy="2366435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51147" y="159604"/>
            <a:ext cx="85693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</a:t>
            </a:r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мероприятиях </a:t>
            </a:r>
            <a:r>
              <a:rPr lang="ru-RU" altLang="ru-RU" sz="3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ОПСА</a:t>
            </a:r>
            <a:endParaRPr lang="ru-RU" altLang="ru-RU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TextBox 11"/>
          <p:cNvSpPr txBox="1">
            <a:spLocks noChangeArrowheads="1"/>
          </p:cNvSpPr>
          <p:nvPr/>
        </p:nvSpPr>
        <p:spPr bwMode="auto">
          <a:xfrm>
            <a:off x="584635" y="87596"/>
            <a:ext cx="823583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Обучение каскадным методом</a:t>
            </a:r>
          </a:p>
        </p:txBody>
      </p:sp>
      <p:pic>
        <p:nvPicPr>
          <p:cNvPr id="9226" name="Picture 2" descr="C:\Users\user\Desktop\семинар би браун\семинар Попова\IMG_277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041353"/>
            <a:ext cx="3121025" cy="233997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7" name="Picture 4" descr="C:\Users\user\Desktop\семинар би браун\IMG_302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5471" y="3969345"/>
            <a:ext cx="3121025" cy="233997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8" name="Picture 3" descr="C:\Users\user\Desktop\семинар би браун\семинар Попова\IMG_277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2007" y="1554358"/>
            <a:ext cx="1423969" cy="180320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9" name="Picture 3" descr="D:\Годовой отчет 2013 - 1\мероприятия 2013г\отчет по инфузионной терапии\IMG_011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4793" y="1554358"/>
            <a:ext cx="1349375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30" name="Picture 10" descr="C:\Users\user\Documents\папка главной\мероприятия 2012\фото каскадное обучение\P808004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484" y="1556792"/>
            <a:ext cx="2400300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31" name="Picture 11" descr="C:\Users\user\Documents\папка главной\мероприятия 2012\фото мастер класс\Копия 100OLYMP 1\P8080054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0172" y="1550233"/>
            <a:ext cx="2400300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44" name="Picture 16" descr="C:\Users\user\Documents\папка главной\мероприятия 2016\семинар би браун\IMG_2744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7748" y="4439691"/>
            <a:ext cx="2338388" cy="172561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7980" y="-24482"/>
            <a:ext cx="896052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3200" dirty="0"/>
              <a:t>Вручение свидетельств по итогам каскадного обучения </a:t>
            </a:r>
          </a:p>
        </p:txBody>
      </p:sp>
      <p:pic>
        <p:nvPicPr>
          <p:cNvPr id="10248" name="Picture 8" descr="C:\Users\user\Documents\ОПСА\фото для сайта\DSC0196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188" y="1917226"/>
            <a:ext cx="8133540" cy="4680126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70" name="Picture 22" descr="C:\Users\Sveta\Desktop\8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1268760"/>
            <a:ext cx="2067858" cy="147064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8" name="Picture 6" descr="PA210074"/>
          <p:cNvPicPr>
            <a:picLocks noChangeAspect="1" noChangeArrowheads="1"/>
          </p:cNvPicPr>
          <p:nvPr/>
        </p:nvPicPr>
        <p:blipFill>
          <a:blip r:embed="rId2" cstate="screen">
            <a:lum bright="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341363"/>
            <a:ext cx="2687638" cy="28797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57" name="TextBox 9"/>
          <p:cNvSpPr txBox="1">
            <a:spLocks noChangeArrowheads="1"/>
          </p:cNvSpPr>
          <p:nvPr/>
        </p:nvSpPr>
        <p:spPr bwMode="auto">
          <a:xfrm>
            <a:off x="2987824" y="1581760"/>
            <a:ext cx="608416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ru-RU" altLang="ru-RU" dirty="0"/>
              <a:t>Участие в </a:t>
            </a:r>
            <a:r>
              <a:rPr lang="ru-RU" altLang="ru-RU" dirty="0" smtClean="0"/>
              <a:t>научно-практической конференции</a:t>
            </a:r>
            <a:r>
              <a:rPr lang="ru-RU" altLang="ru-RU" dirty="0"/>
              <a:t>, посвященной  </a:t>
            </a:r>
            <a:r>
              <a:rPr lang="ru-RU" altLang="ru-RU" dirty="0" smtClean="0"/>
              <a:t>70-летию ГК БСМП </a:t>
            </a:r>
            <a:r>
              <a:rPr lang="ru-RU" altLang="ru-RU" dirty="0"/>
              <a:t>№</a:t>
            </a:r>
            <a:r>
              <a:rPr lang="ru-RU" altLang="ru-RU" dirty="0" smtClean="0"/>
              <a:t>2 </a:t>
            </a:r>
            <a:r>
              <a:rPr lang="ru-RU" altLang="ru-RU" dirty="0"/>
              <a:t>с докладом - презентацией «Инновационные технологии в уходе за пациентами с острыми нарушениями мозгового кровообращения» </a:t>
            </a:r>
          </a:p>
        </p:txBody>
      </p:sp>
      <p:pic>
        <p:nvPicPr>
          <p:cNvPr id="25610" name="Picture 8" descr="PC090010"/>
          <p:cNvPicPr>
            <a:picLocks noChangeAspect="1" noChangeArrowheads="1"/>
          </p:cNvPicPr>
          <p:nvPr/>
        </p:nvPicPr>
        <p:blipFill>
          <a:blip r:embed="rId3" cstate="screen">
            <a:lum bright="3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076402"/>
            <a:ext cx="3360738" cy="252095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59" name="TextBox 11"/>
          <p:cNvSpPr txBox="1">
            <a:spLocks noChangeArrowheads="1"/>
          </p:cNvSpPr>
          <p:nvPr/>
        </p:nvSpPr>
        <p:spPr bwMode="auto">
          <a:xfrm>
            <a:off x="3779912" y="4278575"/>
            <a:ext cx="523839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Участие в семинаре «Доступность, оперативность, качество в деятельности сестринского персонала приёмного отделения» на базе </a:t>
            </a:r>
            <a:r>
              <a:rPr lang="ru-RU" altLang="ru-RU" dirty="0" smtClean="0"/>
              <a:t>ГК </a:t>
            </a:r>
            <a:r>
              <a:rPr lang="ru-RU" altLang="ru-RU" dirty="0"/>
              <a:t>БСМП № 1 с докладом – презентацией «Оказание сестринской помощи пациентам с сосудистой патологией» 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216024" y="-99392"/>
            <a:ext cx="8927976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 smtClean="0"/>
              <a:t>Участие в конференциях </a:t>
            </a:r>
          </a:p>
          <a:p>
            <a:r>
              <a:rPr lang="ru-RU" altLang="ru-RU" dirty="0" smtClean="0"/>
              <a:t>и семинарах</a:t>
            </a:r>
            <a:endParaRPr lang="ru-RU" alt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C:\Users\user\Documents\папка главной\На сайт МСЧ №4\(98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532" y="1340768"/>
            <a:ext cx="8424936" cy="5233591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0" y="-30201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 2010 году Совет </a:t>
            </a:r>
            <a:r>
              <a:rPr lang="ru-RU" dirty="0"/>
              <a:t>медицинских сестер </a:t>
            </a:r>
            <a:r>
              <a:rPr lang="ru-RU" dirty="0"/>
              <a:t>был реорганизован в Совет по сестринскому делу</a:t>
            </a:r>
          </a:p>
        </p:txBody>
      </p:sp>
    </p:spTree>
    <p:extLst>
      <p:ext uri="{BB962C8B-B14F-4D97-AF65-F5344CB8AC3E}">
        <p14:creationId xmlns:p14="http://schemas.microsoft.com/office/powerpoint/2010/main" val="426929496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0" name="TextBox 9"/>
          <p:cNvSpPr txBox="1">
            <a:spLocks noChangeArrowheads="1"/>
          </p:cNvSpPr>
          <p:nvPr/>
        </p:nvSpPr>
        <p:spPr bwMode="auto">
          <a:xfrm>
            <a:off x="-50800" y="-38554"/>
            <a:ext cx="9194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3200" dirty="0"/>
              <a:t>Общебольничные мероприятия:</a:t>
            </a:r>
          </a:p>
          <a:p>
            <a:r>
              <a:rPr lang="ru-RU" altLang="ru-RU" sz="3200" dirty="0"/>
              <a:t>конференции, семинары, </a:t>
            </a:r>
            <a:r>
              <a:rPr lang="ru-RU" altLang="ru-RU" sz="3200" dirty="0" smtClean="0"/>
              <a:t>мастер-классы</a:t>
            </a:r>
            <a:endParaRPr lang="ru-RU" altLang="ru-RU" sz="3200" dirty="0"/>
          </a:p>
        </p:txBody>
      </p:sp>
      <p:pic>
        <p:nvPicPr>
          <p:cNvPr id="23562" name="Picture 7" descr="PA11005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12875"/>
            <a:ext cx="4295775" cy="2702044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3" name="Picture 3" descr="C:\Documents and Settings\Admin\Мои документы\папка главной\мероприятия 2012\фото мастер класс\100OLYMP 1\P808003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7915" y="1412875"/>
            <a:ext cx="3600549" cy="2700411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4" name="Picture 2" descr="C:\Documents and Settings\Admin\Мои документы\папка главной\мероприятия 2012\Фото семинар с Би Браун\P7110019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29850" y="4437112"/>
            <a:ext cx="2206172" cy="216058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5" name="Picture 13" descr="C:\Users\user\Documents\папка главной\мероприятия 2012\кон-ция (маски,перчатки)\100OLYMP\P830001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436765"/>
            <a:ext cx="3133725" cy="216058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6" name="Picture 14" descr="C:\Users\user\Documents\папка главной\мероприятия 2016\семинар би браун\IMG_3023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7" y="4437112"/>
            <a:ext cx="2952329" cy="2186501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\Мои документы\жанна\през-я ульяновой\PA10004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524" y="1268760"/>
            <a:ext cx="3869468" cy="259298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C:\Documents and Settings\Admin\Мои документы\папка главной\мероприятия 2012\день пожилого человека фото\PA01002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4129045"/>
            <a:ext cx="3869469" cy="261232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C:\Documents and Settings\Admin\Мои документы\папка главной\мероприятия 2012\фото для отчета по раку\Изображение 254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886616" cy="259298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3" descr="C:\Documents and Settings\Admin\Мои документы\папка главной\мероприятия 2012\фото для отчета по раку\Изображение 256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4148386"/>
            <a:ext cx="3886616" cy="259298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1115615" y="116632"/>
            <a:ext cx="72711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000" dirty="0"/>
              <a:t>Участие в акциях </a:t>
            </a:r>
            <a:r>
              <a:rPr lang="ru-RU" sz="4000" dirty="0" smtClean="0"/>
              <a:t>ОПСА</a:t>
            </a:r>
            <a:endParaRPr lang="ru-RU" sz="4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-1" y="2495"/>
            <a:ext cx="90773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000" dirty="0"/>
              <a:t>Ежегодное традиционное посвящение молодых специалистов в </a:t>
            </a:r>
            <a:r>
              <a:rPr lang="ru-RU" sz="3000" dirty="0" smtClean="0"/>
              <a:t>профессию</a:t>
            </a:r>
            <a:endParaRPr lang="ru-RU" sz="3000" dirty="0"/>
          </a:p>
        </p:txBody>
      </p:sp>
      <p:pic>
        <p:nvPicPr>
          <p:cNvPr id="59394" name="Picture 2" descr="C:\Users\user\Documents\молодые специалисты\Посвящение 2013г\день мед.сестры\DCIM\124ND300\DSC_997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3552825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395" name="Picture 3" descr="C:\Users\user\Documents\молодые специалисты\Посвящение 2014\посвящение в профессию 12,05,14\DSC0213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412875"/>
            <a:ext cx="2705100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397" name="Picture 5" descr="C:\Users\user\Documents\молодые специалисты\Посвящение 2016\фото 12 мая\больница\IMG_960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581128"/>
            <a:ext cx="3532187" cy="179863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398" name="Picture 6" descr="C:\Users\user\Documents\молодые специалисты\Посвящение 2017\Посвящение 2017 фото\4K7A261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4063" y="2834530"/>
            <a:ext cx="2844800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399" name="Picture 7" descr="C:\Users\user\Documents\молодые специалисты\Посвящение 2018\Фото Международный день медицинской сестры\(75)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4653136"/>
            <a:ext cx="4144963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444208" y="6433393"/>
            <a:ext cx="9076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2018г.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75151" y="2420888"/>
            <a:ext cx="9076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2017г.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03648" y="6433393"/>
            <a:ext cx="9076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2016г.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36296" y="3284538"/>
            <a:ext cx="9076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2014г.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15616" y="3334532"/>
            <a:ext cx="9076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2013г.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290910" y="116632"/>
            <a:ext cx="65214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200" dirty="0"/>
              <a:t>Наставничество</a:t>
            </a:r>
          </a:p>
        </p:txBody>
      </p:sp>
      <p:pic>
        <p:nvPicPr>
          <p:cNvPr id="62466" name="Picture 2" descr="C:\Users\user\Documents\папка главной\Мероприятия 2014\фото семинар перфузоры\DSCF544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45" y="1484313"/>
            <a:ext cx="2881207" cy="2160905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6" descr="C:\Documents and Settings\Admin\Рабочий стол\Отчет ЛАО 2013\меропрития ГП №9\карпова\практика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8756" y="1340768"/>
            <a:ext cx="1917700" cy="2376487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471" name="Picture 7" descr="C:\Users\user\Desktop\sestriskoe_delo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6216" y="4282797"/>
            <a:ext cx="2439098" cy="2188857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472" name="Picture 8" descr="C:\Users\user\Desktop\galina-makarenko-starshaya-medicinskaya-sestra-provodit-obhod-kabineta-pulmonologicheskogo-otdeleniya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693" y="1484313"/>
            <a:ext cx="2875491" cy="2160905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473" name="Picture 9" descr="C:\Users\user\Desktop\3e70d7a94bc1da7fd5a54026b86bd23e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4295001"/>
            <a:ext cx="2879302" cy="2159000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474" name="Picture 10" descr="C:\Users\user\Desktop\58a44d05ab090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2879301" cy="2160905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437" y="-75585"/>
            <a:ext cx="90615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600" dirty="0"/>
              <a:t>Социальное партнерство </a:t>
            </a:r>
          </a:p>
          <a:p>
            <a:r>
              <a:rPr lang="ru-RU" sz="3600" dirty="0"/>
              <a:t>с медицинскими колледжами</a:t>
            </a:r>
          </a:p>
        </p:txBody>
      </p:sp>
      <p:sp>
        <p:nvSpPr>
          <p:cNvPr id="33800" name="Прямоугольник 7"/>
          <p:cNvSpPr>
            <a:spLocks noChangeArrowheads="1"/>
          </p:cNvSpPr>
          <p:nvPr/>
        </p:nvSpPr>
        <p:spPr bwMode="auto">
          <a:xfrm>
            <a:off x="35497" y="1601505"/>
            <a:ext cx="614464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МСЧ 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№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4 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ежегодно проходят учебно-производственную   практику  студенты ГОУ СПО ОМУЖТ  МПС РФ специальности «Сестринское дело», «Лечебное дело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»</a:t>
            </a:r>
            <a:endParaRPr lang="ru-RU" altLang="ru-RU" sz="2000" b="1" dirty="0">
              <a:solidFill>
                <a:srgbClr val="00000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33801" name="Picture 4" descr="U:\Обмен\для Золотаревой\Защита практики\2015-01-23\Изображение 08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0139" y="1268734"/>
            <a:ext cx="2784349" cy="2165605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2" name="Picture 3" descr="C:\Users\user\Desktop\Фото конкурс\DSC0459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727784"/>
            <a:ext cx="3065462" cy="216058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3" name="Picture 2" descr="C:\Users\user\Desktop\Фото конкурс\DSC0458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0139" y="3729226"/>
            <a:ext cx="2784475" cy="216058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4" name="Picture 5" descr="C:\Users\user\Desktop\IMG_2548.jpg"/>
          <p:cNvPicPr>
            <a:picLocks noChangeAspect="1" noChangeArrowheads="1"/>
          </p:cNvPicPr>
          <p:nvPr/>
        </p:nvPicPr>
        <p:blipFill>
          <a:blip r:embed="rId5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2327980" cy="217278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6" name="TextBox 13"/>
          <p:cNvSpPr txBox="1">
            <a:spLocks noChangeArrowheads="1"/>
          </p:cNvSpPr>
          <p:nvPr/>
        </p:nvSpPr>
        <p:spPr bwMode="auto">
          <a:xfrm>
            <a:off x="179512" y="6093296"/>
            <a:ext cx="24003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Учебная комната</a:t>
            </a:r>
          </a:p>
        </p:txBody>
      </p:sp>
      <p:sp>
        <p:nvSpPr>
          <p:cNvPr id="16" name="Прямоугольник 7"/>
          <p:cNvSpPr>
            <a:spLocks noChangeArrowheads="1"/>
          </p:cNvSpPr>
          <p:nvPr/>
        </p:nvSpPr>
        <p:spPr bwMode="auto">
          <a:xfrm>
            <a:off x="3251834" y="6033482"/>
            <a:ext cx="55686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Участие </a:t>
            </a:r>
            <a:r>
              <a:rPr lang="ru-RU" alt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работе жюри регионального конкурса на лучшего студента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7" name="TextBox 10"/>
          <p:cNvSpPr txBox="1">
            <a:spLocks noChangeArrowheads="1"/>
          </p:cNvSpPr>
          <p:nvPr/>
        </p:nvSpPr>
        <p:spPr bwMode="auto">
          <a:xfrm>
            <a:off x="107504" y="-99392"/>
            <a:ext cx="93256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dirty="0"/>
              <a:t>Участие  в слете  молодежи  </a:t>
            </a:r>
            <a:endParaRPr lang="ru-RU" altLang="ru-RU" dirty="0" smtClean="0"/>
          </a:p>
          <a:p>
            <a:r>
              <a:rPr lang="ru-RU" altLang="ru-RU" dirty="0" smtClean="0"/>
              <a:t>и </a:t>
            </a:r>
            <a:r>
              <a:rPr lang="ru-RU" altLang="ru-RU" dirty="0"/>
              <a:t>спартакиадах </a:t>
            </a:r>
            <a:r>
              <a:rPr lang="ru-RU" altLang="ru-RU" dirty="0" smtClean="0"/>
              <a:t>ЛАО г. Омска</a:t>
            </a:r>
            <a:endParaRPr lang="ru-RU" altLang="ru-RU" dirty="0"/>
          </a:p>
        </p:txBody>
      </p:sp>
      <p:pic>
        <p:nvPicPr>
          <p:cNvPr id="12" name="Picture 16" descr="P102074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628775"/>
            <a:ext cx="2809451" cy="2107088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7" descr="P102077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2137" y="1628775"/>
            <a:ext cx="2809451" cy="2107088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6" descr="C:\Documents and Settings\Admin\Рабочий стол\Новая папка\IMG_528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6896" y="1629908"/>
            <a:ext cx="2807592" cy="2107088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5" descr="C:\Documents and Settings\Admin\Рабочий стол\Новая папка\IMG_524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058216"/>
            <a:ext cx="2809451" cy="2107088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2" descr="IMG_8580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7" y="4058216"/>
            <a:ext cx="2809451" cy="2107088"/>
          </a:xfrm>
          <a:prstGeom prst="rect">
            <a:avLst/>
          </a:prstGeom>
          <a:ln w="3492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3" descr="IMG_8600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6896" y="4058216"/>
            <a:ext cx="2807592" cy="2107088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107505" y="116632"/>
            <a:ext cx="90364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4200" dirty="0" smtClean="0"/>
              <a:t>Чествование ветеранов</a:t>
            </a:r>
            <a:endParaRPr lang="ru-RU" altLang="ru-RU" sz="4200" dirty="0"/>
          </a:p>
        </p:txBody>
      </p:sp>
      <p:pic>
        <p:nvPicPr>
          <p:cNvPr id="6146" name="Picture 2" descr="F:\Загрузки\МСЧ № 4 - открыть страничку\6. Чествование ветеранов в честь 60-летия МСЧ № 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903" y="1412776"/>
            <a:ext cx="7920880" cy="5280586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83570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0" name="Picture 12" descr="C:\Users\user\Documents\молодые специалисты\Посвящение 2018\МСЧ-4\(108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2792413" cy="143986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35" name="Picture 19" descr="\\10.30.182.15\мединфо\Громова М.В\лор отд мед сест\20180619_08424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0" y="1412875"/>
            <a:ext cx="2781300" cy="143986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9" descr="C:\Users\user\Desktop\ОПСА на сайт 2017\DSC_199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1412875"/>
            <a:ext cx="2990850" cy="180022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31" name="Picture 19" descr="C:\Users\user\Desktop\ОПСА на сайт 2017\IMG-20180619-WA000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5229200"/>
            <a:ext cx="3448050" cy="143986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36" name="Picture 20" descr="C:\Users\user\Desktop\ОПСА на сайт 2017\DSCF284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5229200"/>
            <a:ext cx="2193925" cy="143986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34" name="Picture 20" descr="C:\Users\user\Desktop\ОПСА на сайт 2017\DSC_195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5229200"/>
            <a:ext cx="2590800" cy="144621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59" name="Picture 19" descr="C:\Users\user\Desktop\ОПСА на сайт 2017\IMG_6342-20-07-18-10-09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286125"/>
            <a:ext cx="1931988" cy="179863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61" name="Picture 21" descr="\\10.30.182.15\мединфо\Громова М.В\КАРДИОЛОГИЯ ФОТО\Новая папка\IMG_20180801_085120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9538" y="3501008"/>
            <a:ext cx="2576512" cy="143986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1" descr="C:\Users\user\Desktop\ОПСА на сайт 2017\IMG_6469-03-08-18-01-46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3429000"/>
            <a:ext cx="4086225" cy="159385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14" descr="C:\Users\user\Documents\Этюд\мсч-4.лог.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8025" y="153879"/>
            <a:ext cx="1489839" cy="76244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3" name="Прямоугольник 12"/>
          <p:cNvSpPr>
            <a:spLocks noChangeArrowheads="1"/>
          </p:cNvSpPr>
          <p:nvPr/>
        </p:nvSpPr>
        <p:spPr bwMode="auto">
          <a:xfrm>
            <a:off x="3506303" y="116632"/>
            <a:ext cx="55451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4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Вместе мы – сила!</a:t>
            </a:r>
            <a:endParaRPr lang="ru-RU" altLang="ru-RU" sz="4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75" y="88166"/>
            <a:ext cx="890825" cy="88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985137" y="43542"/>
            <a:ext cx="787360" cy="974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 descr="ОПСА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70075"/>
            <a:ext cx="7143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C:\Users\user\Documents\молодые специалисты\Посвящение 2015\фото сестричек 2015год\все отделения\P4100157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8528" y="1556792"/>
            <a:ext cx="2895600" cy="2159546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5" name="Picture 9" descr="DSC0328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796" y="1556792"/>
            <a:ext cx="2439988" cy="215900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6" name="Picture 2" descr="C:\Users\user\Documents\ОПСА\опса на сайт\новое фото для сайта\комитет по инф.безопасн\P3240084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1421" y="1557338"/>
            <a:ext cx="3013067" cy="215900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9021" y="-27384"/>
            <a:ext cx="90074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200" dirty="0"/>
              <a:t>Работа Совета по </a:t>
            </a:r>
            <a:r>
              <a:rPr lang="ru-RU" sz="3200" dirty="0" smtClean="0"/>
              <a:t>СД: </a:t>
            </a:r>
            <a:r>
              <a:rPr lang="ru-RU" sz="3200" dirty="0"/>
              <a:t>комплексные обходы, заседания комитетов</a:t>
            </a:r>
          </a:p>
        </p:txBody>
      </p:sp>
      <p:pic>
        <p:nvPicPr>
          <p:cNvPr id="60418" name="Picture 2" descr="C:\Users\user\Documents\ОПСА\опса на сайт\новое фото для сайта\проф. комитет\P324008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252" y="4148733"/>
            <a:ext cx="2795588" cy="216058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19" name="Picture 3" descr="C:\Users\user\Documents\ОПСА\опса на сайт\новое фото для сайта\совет по куррации младшего персонала\P206001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5307" y="4148733"/>
            <a:ext cx="2382837" cy="216058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20" name="Picture 4" descr="C:\Users\user\Documents\папка главной\мероприятия 2012\обход поликлиника №2\P7180030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6117" y="4148733"/>
            <a:ext cx="2646363" cy="216058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192404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готово copy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340769"/>
            <a:ext cx="2447503" cy="326608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615" y="1340768"/>
            <a:ext cx="2176015" cy="3266079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9" name="Picture 2" descr="F:\P4100157 copy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240" y="1340768"/>
            <a:ext cx="2176015" cy="3266079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07504" y="4725144"/>
            <a:ext cx="302433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Старшая медицинская сестра </a:t>
            </a:r>
          </a:p>
          <a:p>
            <a:pPr algn="ctr" eaLnBrk="0" hangingPunct="0"/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оперблока </a:t>
            </a: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хирургического отделения</a:t>
            </a:r>
          </a:p>
          <a:p>
            <a:pPr algn="ctr" eaLnBrk="0" hangingPunct="0"/>
            <a:r>
              <a:rPr lang="ru-RU" sz="2000" b="1" dirty="0" err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Остапчук</a:t>
            </a: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Л.В.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564235" y="4797152"/>
            <a:ext cx="24479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Старшая медицинская сестра приемного отделения Логинова Ж.В.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37831" y="4797152"/>
            <a:ext cx="277067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Старшая </a:t>
            </a:r>
          </a:p>
          <a:p>
            <a:pPr algn="ctr" eaLnBrk="0" hangingPunct="0"/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медицинская сестра </a:t>
            </a:r>
          </a:p>
          <a:p>
            <a:pPr algn="ctr" eaLnBrk="0" hangingPunct="0"/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поликлиники </a:t>
            </a:r>
          </a:p>
          <a:p>
            <a:pPr algn="ctr" eaLnBrk="0" hangingPunct="0"/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Егорова Т.С.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04704" y="188640"/>
            <a:ext cx="712663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Ключевые члены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МСЧ </a:t>
            </a:r>
            <a:r>
              <a:rPr lang="ru-RU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№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18934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5769" y="116632"/>
            <a:ext cx="71266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Информационный стенд</a:t>
            </a:r>
            <a:endParaRPr lang="ru-RU" sz="4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F:\Загрузки\МСЧ № 4 - открыть страничку\3. Информационный стенд ОПС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232756"/>
            <a:ext cx="7344816" cy="550861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86137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2" descr="D:\Мои документы\главная медсестра 2015 год\фото для стенда\DSCN572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1238523"/>
            <a:ext cx="2301875" cy="172561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3" descr="D:\Мои документы\главная медсестра 2015 год\фото для стенда\Рисунок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112452"/>
            <a:ext cx="2301875" cy="1728788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4" descr="D:\Мои документы\главная медсестра 2015 год\фото для стенда\Рисунок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6527" y="5016091"/>
            <a:ext cx="2287588" cy="1711325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07504" y="-27384"/>
            <a:ext cx="910476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Состав сестринского персонала </a:t>
            </a:r>
            <a:br>
              <a:rPr lang="ru-RU" dirty="0"/>
            </a:br>
            <a:r>
              <a:rPr lang="ru-RU" dirty="0"/>
              <a:t>МСЧ </a:t>
            </a:r>
            <a:r>
              <a:rPr lang="ru-RU" dirty="0"/>
              <a:t>№</a:t>
            </a:r>
            <a:r>
              <a:rPr lang="ru-RU" dirty="0"/>
              <a:t>4 </a:t>
            </a:r>
            <a:r>
              <a:rPr lang="ru-RU" dirty="0"/>
              <a:t>по специальностям</a:t>
            </a:r>
          </a:p>
        </p:txBody>
      </p:sp>
      <p:graphicFrame>
        <p:nvGraphicFramePr>
          <p:cNvPr id="2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6944468"/>
              </p:ext>
            </p:extLst>
          </p:nvPr>
        </p:nvGraphicFramePr>
        <p:xfrm>
          <a:off x="173651" y="1458502"/>
          <a:ext cx="6363773" cy="526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6217347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3809" y="1268760"/>
            <a:ext cx="9110191" cy="1008112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Заслуженный работник </a:t>
            </a:r>
            <a:r>
              <a:rPr lang="ru-RU" alt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здравоохранения РФ</a:t>
            </a:r>
            <a:endParaRPr lang="ru-RU" altLang="ru-RU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4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2" name="Picture 2" descr="F:\к\i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126" name="TextBox 13"/>
          <p:cNvSpPr txBox="1">
            <a:spLocks noChangeArrowheads="1"/>
          </p:cNvSpPr>
          <p:nvPr/>
        </p:nvSpPr>
        <p:spPr bwMode="auto">
          <a:xfrm>
            <a:off x="2951042" y="3212976"/>
            <a:ext cx="612068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0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ru-RU" altLang="ru-RU" sz="3000" dirty="0" err="1"/>
              <a:t>Горькова</a:t>
            </a:r>
            <a:r>
              <a:rPr lang="ru-RU" altLang="ru-RU" sz="3000" dirty="0"/>
              <a:t> Тамара </a:t>
            </a:r>
            <a:r>
              <a:rPr lang="ru-RU" altLang="ru-RU" sz="3000" dirty="0" smtClean="0"/>
              <a:t>Васильевна,</a:t>
            </a:r>
            <a:endParaRPr lang="ru-RU" altLang="ru-RU" sz="3000" dirty="0"/>
          </a:p>
          <a:p>
            <a:pPr algn="l"/>
            <a:endParaRPr lang="ru-RU" altLang="ru-RU" sz="3000" dirty="0" smtClean="0"/>
          </a:p>
          <a:p>
            <a:pPr algn="l"/>
            <a:r>
              <a:rPr lang="ru-RU" altLang="ru-RU" sz="3000" dirty="0" smtClean="0"/>
              <a:t>участковая </a:t>
            </a:r>
            <a:r>
              <a:rPr lang="ru-RU" altLang="ru-RU" sz="3000" dirty="0"/>
              <a:t>медицинская </a:t>
            </a:r>
            <a:r>
              <a:rPr lang="ru-RU" altLang="ru-RU" sz="3000" dirty="0" smtClean="0"/>
              <a:t>сестра </a:t>
            </a:r>
            <a:r>
              <a:rPr lang="ru-RU" altLang="ru-RU" sz="3000" dirty="0" err="1" smtClean="0"/>
              <a:t>поликилиники</a:t>
            </a:r>
            <a:r>
              <a:rPr lang="ru-RU" altLang="ru-RU" sz="3000" dirty="0" smtClean="0"/>
              <a:t> </a:t>
            </a:r>
            <a:r>
              <a:rPr lang="ru-RU" altLang="ru-RU" sz="3000" dirty="0"/>
              <a:t>№2</a:t>
            </a:r>
          </a:p>
        </p:txBody>
      </p:sp>
      <p:pic>
        <p:nvPicPr>
          <p:cNvPr id="5127" name="Picture 7" descr="C:\Users\user\Desktop\ОПСА на сайт 2017\Горькова Тамара Васильевна.jpg"/>
          <p:cNvPicPr>
            <a:picLocks noChangeAspect="1" noChangeArrowheads="1"/>
          </p:cNvPicPr>
          <p:nvPr/>
        </p:nvPicPr>
        <p:blipFill>
          <a:blip r:embed="rId3" cstate="screen">
            <a:lum bright="-4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523809"/>
            <a:ext cx="2592288" cy="398171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977901"/>
            <a:ext cx="9467850" cy="93893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altLang="ru-RU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Медаль «Ветеран труда»</a:t>
            </a:r>
          </a:p>
        </p:txBody>
      </p:sp>
      <p:pic>
        <p:nvPicPr>
          <p:cNvPr id="6150" name="Picture 2" descr="C:\Users\user\Pictures\2018-06-01\Сканировать1002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40048"/>
            <a:ext cx="2119312" cy="305911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6048672" y="5131058"/>
            <a:ext cx="32038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16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1800" dirty="0"/>
              <a:t>Быкова Татьяна Николаевна</a:t>
            </a:r>
          </a:p>
          <a:p>
            <a:r>
              <a:rPr lang="ru-RU" altLang="ru-RU" sz="1800" dirty="0"/>
              <a:t>медицинская сестра перевязочной хирургического отделения</a:t>
            </a: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35496" y="5120024"/>
            <a:ext cx="302418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22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ru-RU" sz="1800" dirty="0"/>
              <a:t>Бобровская Татьяна Александровна, старшая медицинская сестра отделения лучевой диагностики</a:t>
            </a:r>
          </a:p>
        </p:txBody>
      </p:sp>
      <p:pic>
        <p:nvPicPr>
          <p:cNvPr id="6154" name="Picture 10" descr="C:\Users\user\Pictures\2018-06-01\Сканировать1001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1916832"/>
            <a:ext cx="2125663" cy="304641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203848" y="5157192"/>
            <a:ext cx="28797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defRPr sz="1600" b="1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800" dirty="0"/>
              <a:t>Грищенко Мария Федоровна старшая медицинская сестра травматологического отделения</a:t>
            </a:r>
          </a:p>
        </p:txBody>
      </p:sp>
      <p:pic>
        <p:nvPicPr>
          <p:cNvPr id="6156" name="Picture 12" descr="C:\Users\user\Pictures\2018-06-07\Сканировать1.JPG"/>
          <p:cNvPicPr>
            <a:picLocks noChangeAspect="1" noChangeArrowheads="1"/>
          </p:cNvPicPr>
          <p:nvPr/>
        </p:nvPicPr>
        <p:blipFill>
          <a:blip r:embed="rId4" cstate="screen">
            <a:lum bright="-16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1916832"/>
            <a:ext cx="1928813" cy="303847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1631950" y="123890"/>
            <a:ext cx="56245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500" dirty="0" smtClean="0"/>
              <a:t>Галерея славы</a:t>
            </a:r>
            <a:endParaRPr lang="ru-RU" sz="4500" dirty="0"/>
          </a:p>
        </p:txBody>
      </p:sp>
      <p:pic>
        <p:nvPicPr>
          <p:cNvPr id="15" name="Picture 2" descr="F:\к\i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364" y="28798"/>
            <a:ext cx="1188132" cy="1023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0099FF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9331</TotalTime>
  <Words>962</Words>
  <Application>Microsoft Office PowerPoint</Application>
  <PresentationFormat>Экран (4:3)</PresentationFormat>
  <Paragraphs>212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Заслуженный работник здравоохранения РФ</vt:lpstr>
      <vt:lpstr>Медаль «Ветеран труда»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929</cp:revision>
  <cp:lastPrinted>2016-04-07T09:59:01Z</cp:lastPrinted>
  <dcterms:created xsi:type="dcterms:W3CDTF">2011-11-14T08:07:07Z</dcterms:created>
  <dcterms:modified xsi:type="dcterms:W3CDTF">2018-09-17T07:20:32Z</dcterms:modified>
</cp:coreProperties>
</file>